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2" r:id="rId3"/>
    <p:sldId id="299" r:id="rId4"/>
    <p:sldId id="298" r:id="rId5"/>
    <p:sldId id="300" r:id="rId6"/>
    <p:sldId id="303" r:id="rId7"/>
    <p:sldId id="305" r:id="rId8"/>
    <p:sldId id="29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E08"/>
    <a:srgbClr val="B92D14"/>
    <a:srgbClr val="35759D"/>
    <a:srgbClr val="35B19D"/>
    <a:srgbClr val="000000"/>
    <a:srgbClr val="FFFF00"/>
    <a:srgbClr val="491403"/>
    <a:srgbClr val="3A1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0" autoAdjust="0"/>
    <p:restoredTop sz="95596" autoAdjust="0"/>
  </p:normalViewPr>
  <p:slideViewPr>
    <p:cSldViewPr>
      <p:cViewPr varScale="1">
        <p:scale>
          <a:sx n="85" d="100"/>
          <a:sy n="85" d="100"/>
        </p:scale>
        <p:origin x="9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97880F-CF65-4DEC-8B80-1A947364D6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06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8CF49-3B16-4165-9EFD-65AC115DB4DE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330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F506F-717D-42DD-B134-8E6E6F22857A}" type="slidenum">
              <a:rPr lang="en-US"/>
              <a:pPr/>
              <a:t>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181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F506F-717D-42DD-B134-8E6E6F22857A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181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F506F-717D-42DD-B134-8E6E6F22857A}" type="slidenum">
              <a:rPr lang="en-US"/>
              <a:pPr/>
              <a:t>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879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F506F-717D-42DD-B134-8E6E6F22857A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723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181600"/>
            <a:ext cx="75438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791200"/>
            <a:ext cx="75438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55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43650" y="381000"/>
            <a:ext cx="1962150" cy="6019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5734050" cy="6019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6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12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0344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2133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4400" y="2133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80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52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0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81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2830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3966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336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25144"/>
            <a:ext cx="8568952" cy="704850"/>
          </a:xfrm>
        </p:spPr>
        <p:txBody>
          <a:bodyPr/>
          <a:lstStyle/>
          <a:p>
            <a:pPr algn="just"/>
            <a:r>
              <a:rPr lang="ru-RU" sz="4200" b="1" dirty="0" smtClean="0">
                <a:solidFill>
                  <a:srgbClr val="040E08"/>
                </a:solidFill>
              </a:rPr>
              <a:t>О результатах рейтинга </a:t>
            </a:r>
            <a:r>
              <a:rPr lang="ru-RU" sz="4200" b="1" dirty="0" err="1" smtClean="0">
                <a:solidFill>
                  <a:srgbClr val="040E08"/>
                </a:solidFill>
              </a:rPr>
              <a:t>РИА-Новости</a:t>
            </a:r>
            <a:endParaRPr lang="ru-RU" sz="4200" b="1" dirty="0">
              <a:solidFill>
                <a:srgbClr val="040E08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877272"/>
            <a:ext cx="7543800" cy="685800"/>
          </a:xfrm>
        </p:spPr>
        <p:txBody>
          <a:bodyPr/>
          <a:lstStyle/>
          <a:p>
            <a:pPr algn="r"/>
            <a:endParaRPr lang="ru-RU" i="1" dirty="0">
              <a:solidFill>
                <a:srgbClr val="040E08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467544" y="493812"/>
            <a:ext cx="367240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endParaRPr lang="ru-RU" dirty="0">
              <a:solidFill>
                <a:srgbClr val="040E0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00808"/>
            <a:ext cx="8539336" cy="4771256"/>
          </a:xfrm>
        </p:spPr>
        <p:txBody>
          <a:bodyPr/>
          <a:lstStyle/>
          <a:p>
            <a:pPr marL="0" indent="36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700" dirty="0" smtClean="0">
                <a:solidFill>
                  <a:srgbClr val="040E0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2700" dirty="0">
                <a:solidFill>
                  <a:srgbClr val="040E0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рейтинге приняли участие </a:t>
            </a:r>
            <a:r>
              <a:rPr lang="ru-RU" sz="2700" b="1" dirty="0">
                <a:solidFill>
                  <a:srgbClr val="040E0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7182</a:t>
            </a:r>
            <a:r>
              <a:rPr lang="ru-RU" sz="2700" dirty="0">
                <a:solidFill>
                  <a:srgbClr val="040E0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700" dirty="0" smtClean="0">
                <a:solidFill>
                  <a:srgbClr val="040E0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ДОУ </a:t>
            </a:r>
            <a:r>
              <a:rPr lang="ru-RU" sz="2700" dirty="0">
                <a:solidFill>
                  <a:srgbClr val="040E0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из </a:t>
            </a:r>
            <a:r>
              <a:rPr lang="ru-RU" sz="2700" b="1" dirty="0">
                <a:solidFill>
                  <a:srgbClr val="040E0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</a:t>
            </a:r>
            <a:r>
              <a:rPr lang="ru-RU" sz="2700" dirty="0">
                <a:solidFill>
                  <a:srgbClr val="040E0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субъектов РФ </a:t>
            </a:r>
            <a:r>
              <a:rPr lang="ru-RU" sz="2700" kern="1200" dirty="0">
                <a:solidFill>
                  <a:srgbClr val="040E0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(из них </a:t>
            </a:r>
            <a:r>
              <a:rPr lang="ru-RU" sz="2700" b="1" kern="1200" dirty="0">
                <a:solidFill>
                  <a:srgbClr val="040E0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371</a:t>
            </a:r>
            <a:r>
              <a:rPr lang="ru-RU" sz="2700" kern="1200" dirty="0">
                <a:solidFill>
                  <a:srgbClr val="040E0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ОУ ХМАО-Югры и </a:t>
            </a:r>
            <a:r>
              <a:rPr lang="ru-RU" sz="2700" b="1" kern="1200" dirty="0">
                <a:solidFill>
                  <a:srgbClr val="040E0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</a:t>
            </a:r>
            <a:r>
              <a:rPr lang="ru-RU" sz="2700" kern="1200" dirty="0">
                <a:solidFill>
                  <a:srgbClr val="040E0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ОУ г. Сургута).</a:t>
            </a:r>
            <a:r>
              <a:rPr lang="ru-RU" sz="2700" dirty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ru-RU" sz="2700" dirty="0" smtClean="0">
              <a:solidFill>
                <a:srgbClr val="040E08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3600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800" dirty="0">
              <a:solidFill>
                <a:srgbClr val="040E0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36000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700" dirty="0" smtClean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!!! В </a:t>
            </a:r>
            <a:r>
              <a:rPr lang="ru-RU" sz="2700" dirty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топ 100 лучших детских садов России </a:t>
            </a:r>
            <a:r>
              <a:rPr lang="ru-RU" sz="2700" dirty="0" smtClean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вошли </a:t>
            </a:r>
            <a:r>
              <a:rPr lang="ru-RU" sz="2700" b="1" dirty="0" smtClean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</a:t>
            </a:r>
            <a:r>
              <a:rPr lang="ru-RU" sz="2700" dirty="0" smtClean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ДОУ </a:t>
            </a:r>
            <a:r>
              <a:rPr lang="ru-RU" sz="2700" dirty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г. Сургута </a:t>
            </a:r>
            <a:r>
              <a:rPr lang="ru-RU" sz="2700" dirty="0" smtClean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700" kern="1200" dirty="0" smtClean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ru-RU" sz="2700" b="1" kern="1200" dirty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20%</a:t>
            </a:r>
            <a:r>
              <a:rPr lang="ru-RU" sz="2700" kern="1200" dirty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от общего количества </a:t>
            </a:r>
            <a:r>
              <a:rPr lang="ru-RU" sz="2700" kern="1200" dirty="0" smtClean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ДОУ).</a:t>
            </a:r>
          </a:p>
          <a:p>
            <a:pPr marL="0" indent="36000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700" kern="1200" dirty="0" smtClean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!!! В </a:t>
            </a:r>
            <a:r>
              <a:rPr lang="ru-RU" sz="2700" kern="1200" dirty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топ 100 лучших </a:t>
            </a:r>
            <a:r>
              <a:rPr lang="ru-RU" sz="2700" kern="1200" dirty="0" smtClean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ДОУ ХМАО </a:t>
            </a:r>
            <a:r>
              <a:rPr lang="ru-RU" sz="2700" kern="1200" dirty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Югры вошли </a:t>
            </a:r>
            <a:r>
              <a:rPr lang="ru-RU" sz="2700" kern="1200" dirty="0" smtClean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700" b="1" kern="1200" dirty="0" smtClean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33</a:t>
            </a:r>
            <a:r>
              <a:rPr lang="ru-RU" sz="2700" kern="1200" dirty="0" smtClean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ДОУ </a:t>
            </a:r>
            <a:r>
              <a:rPr lang="ru-RU" sz="2700" kern="1200" dirty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г. Сургута (</a:t>
            </a:r>
            <a:r>
              <a:rPr lang="ru-RU" sz="2700" b="1" kern="1200" dirty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55%</a:t>
            </a:r>
            <a:r>
              <a:rPr lang="ru-RU" sz="2700" kern="1200" dirty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от общего количества </a:t>
            </a:r>
            <a:r>
              <a:rPr lang="ru-RU" sz="2700" kern="1200" dirty="0" smtClean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ДОУ</a:t>
            </a:r>
            <a:r>
              <a:rPr lang="ru-RU" sz="2700" kern="1200" dirty="0">
                <a:solidFill>
                  <a:srgbClr val="040E08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endParaRPr lang="ru-RU" sz="2700" dirty="0">
              <a:solidFill>
                <a:srgbClr val="040E08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endParaRPr lang="ru-RU" sz="800" i="1" kern="1200" dirty="0" smtClean="0">
              <a:solidFill>
                <a:srgbClr val="040E08"/>
              </a:solidFill>
              <a:latin typeface="Calibri"/>
            </a:endParaRPr>
          </a:p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700" i="1" kern="1200" dirty="0" smtClean="0">
                <a:solidFill>
                  <a:srgbClr val="040E08"/>
                </a:solidFill>
                <a:latin typeface="Calibri"/>
              </a:rPr>
              <a:t>Для </a:t>
            </a:r>
            <a:r>
              <a:rPr lang="ru-RU" sz="2700" i="1" kern="1200" dirty="0">
                <a:solidFill>
                  <a:srgbClr val="040E08"/>
                </a:solidFill>
                <a:latin typeface="Calibri"/>
              </a:rPr>
              <a:t>сравнения - рейтинг ДОУ г.Сургута</a:t>
            </a:r>
            <a:r>
              <a:rPr lang="ru-RU" sz="2700" i="1" kern="1200" dirty="0" smtClean="0">
                <a:solidFill>
                  <a:srgbClr val="040E08"/>
                </a:solidFill>
                <a:latin typeface="Calibri"/>
              </a:rPr>
              <a:t>:</a:t>
            </a: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2700" kern="1200" dirty="0" smtClean="0">
                <a:solidFill>
                  <a:srgbClr val="040E08"/>
                </a:solidFill>
                <a:latin typeface="Calibri"/>
              </a:rPr>
              <a:t>2014 </a:t>
            </a:r>
            <a:r>
              <a:rPr lang="ru-RU" sz="2700" kern="1200" dirty="0">
                <a:solidFill>
                  <a:srgbClr val="040E08"/>
                </a:solidFill>
                <a:latin typeface="Calibri"/>
              </a:rPr>
              <a:t>год – </a:t>
            </a:r>
            <a:r>
              <a:rPr lang="ru-RU" sz="2700" b="1" kern="1200" dirty="0">
                <a:solidFill>
                  <a:srgbClr val="040E08"/>
                </a:solidFill>
                <a:latin typeface="Calibri"/>
              </a:rPr>
              <a:t>760 место </a:t>
            </a:r>
            <a:r>
              <a:rPr lang="ru-RU" sz="2700" kern="1200" dirty="0">
                <a:solidFill>
                  <a:srgbClr val="040E08"/>
                </a:solidFill>
                <a:latin typeface="Calibri"/>
              </a:rPr>
              <a:t>по России </a:t>
            </a:r>
            <a:r>
              <a:rPr lang="ru-RU" sz="2700" b="1" kern="1200" dirty="0">
                <a:solidFill>
                  <a:srgbClr val="040E08"/>
                </a:solidFill>
                <a:latin typeface="Calibri"/>
              </a:rPr>
              <a:t>/ </a:t>
            </a:r>
            <a:r>
              <a:rPr lang="ru-RU" sz="2700" b="1" kern="1200" dirty="0" smtClean="0">
                <a:solidFill>
                  <a:srgbClr val="040E08"/>
                </a:solidFill>
                <a:latin typeface="Calibri"/>
              </a:rPr>
              <a:t>120 </a:t>
            </a:r>
            <a:r>
              <a:rPr lang="ru-RU" sz="2700" b="1" kern="1200" dirty="0">
                <a:solidFill>
                  <a:srgbClr val="040E08"/>
                </a:solidFill>
                <a:latin typeface="Calibri"/>
              </a:rPr>
              <a:t>место </a:t>
            </a:r>
            <a:r>
              <a:rPr lang="ru-RU" sz="2700" kern="1200" dirty="0">
                <a:solidFill>
                  <a:srgbClr val="040E08"/>
                </a:solidFill>
                <a:latin typeface="Calibri"/>
              </a:rPr>
              <a:t>по ХМАО-Югре;</a:t>
            </a: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2700" kern="1200" dirty="0">
                <a:solidFill>
                  <a:srgbClr val="040E08"/>
                </a:solidFill>
                <a:latin typeface="Calibri"/>
              </a:rPr>
              <a:t>2015 год </a:t>
            </a:r>
            <a:r>
              <a:rPr lang="ru-RU" sz="2700" b="1" kern="1200" dirty="0">
                <a:solidFill>
                  <a:srgbClr val="040E08"/>
                </a:solidFill>
                <a:latin typeface="Calibri"/>
              </a:rPr>
              <a:t>– 9 место </a:t>
            </a:r>
            <a:r>
              <a:rPr lang="ru-RU" sz="2700" kern="1200" dirty="0">
                <a:solidFill>
                  <a:srgbClr val="040E08"/>
                </a:solidFill>
                <a:latin typeface="Calibri"/>
              </a:rPr>
              <a:t>по России </a:t>
            </a:r>
            <a:r>
              <a:rPr lang="ru-RU" sz="2700" b="1" kern="1200" dirty="0">
                <a:solidFill>
                  <a:srgbClr val="040E08"/>
                </a:solidFill>
                <a:latin typeface="Calibri"/>
              </a:rPr>
              <a:t>/  3 место </a:t>
            </a:r>
            <a:r>
              <a:rPr lang="ru-RU" sz="2700" kern="1200" dirty="0">
                <a:solidFill>
                  <a:srgbClr val="040E08"/>
                </a:solidFill>
                <a:latin typeface="Calibri"/>
              </a:rPr>
              <a:t>по ХМАО-Югре.</a:t>
            </a:r>
          </a:p>
          <a:p>
            <a:pPr algn="just">
              <a:spcBef>
                <a:spcPts val="0"/>
              </a:spcBef>
            </a:pPr>
            <a:endParaRPr lang="ru-RU" sz="2700" dirty="0">
              <a:solidFill>
                <a:srgbClr val="040E08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7056784" cy="71596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40E08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40E08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40E08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3200" b="1" dirty="0" smtClean="0">
                <a:solidFill>
                  <a:srgbClr val="040E08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частие ДОУ г.Сургута в рейтинге «Лучшие ДОУ России – 2015» </a:t>
            </a:r>
            <a:r>
              <a:rPr lang="ru-RU" sz="3200" dirty="0">
                <a:solidFill>
                  <a:srgbClr val="040E08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200" dirty="0">
                <a:solidFill>
                  <a:srgbClr val="040E08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sz="3200" dirty="0">
              <a:solidFill>
                <a:srgbClr val="040E08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00808"/>
            <a:ext cx="8539336" cy="4771256"/>
          </a:xfrm>
        </p:spPr>
        <p:txBody>
          <a:bodyPr numCol="2"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40E08"/>
                </a:solidFill>
                <a:latin typeface="Calibri" pitchFamily="34" charset="0"/>
              </a:rPr>
              <a:t>№ 25 – 9 место,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40E08"/>
                </a:solidFill>
                <a:latin typeface="Calibri" pitchFamily="34" charset="0"/>
              </a:rPr>
              <a:t>№ 81 – 20 место,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40E08"/>
                </a:solidFill>
                <a:latin typeface="Calibri" pitchFamily="34" charset="0"/>
              </a:rPr>
              <a:t>№ 40 – 22 место,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40E08"/>
                </a:solidFill>
                <a:latin typeface="Calibri" pitchFamily="34" charset="0"/>
              </a:rPr>
              <a:t>№ 24 – 36 место,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40E08"/>
                </a:solidFill>
                <a:latin typeface="Calibri" pitchFamily="34" charset="0"/>
              </a:rPr>
              <a:t>№ 9 - 37 место,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40E08"/>
                </a:solidFill>
                <a:latin typeface="Calibri" pitchFamily="34" charset="0"/>
              </a:rPr>
              <a:t>№ 26 – 40 место,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dirty="0" smtClean="0">
              <a:solidFill>
                <a:srgbClr val="040E08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40E08"/>
                </a:solidFill>
                <a:latin typeface="Calibri" pitchFamily="34" charset="0"/>
              </a:rPr>
              <a:t>№ 65 – 45 место,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40E08"/>
                </a:solidFill>
                <a:latin typeface="Calibri" pitchFamily="34" charset="0"/>
              </a:rPr>
              <a:t>№ 39 – 51 место,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40E08"/>
                </a:solidFill>
                <a:latin typeface="Calibri" pitchFamily="34" charset="0"/>
              </a:rPr>
              <a:t>№ 29 - 70 место,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40E08"/>
                </a:solidFill>
                <a:latin typeface="Calibri" pitchFamily="34" charset="0"/>
              </a:rPr>
              <a:t>№ 6 – 78 место,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40E08"/>
                </a:solidFill>
                <a:latin typeface="Calibri" pitchFamily="34" charset="0"/>
              </a:rPr>
              <a:t>№ 78 – 85 место.</a:t>
            </a:r>
          </a:p>
          <a:p>
            <a:pPr>
              <a:buNone/>
            </a:pPr>
            <a:endParaRPr lang="ru-RU" dirty="0" smtClean="0">
              <a:solidFill>
                <a:srgbClr val="040E08"/>
              </a:solidFill>
              <a:latin typeface="Calibri" pitchFamily="34" charset="0"/>
            </a:endParaRPr>
          </a:p>
          <a:p>
            <a:pPr algn="just">
              <a:spcBef>
                <a:spcPts val="0"/>
              </a:spcBef>
            </a:pPr>
            <a:endParaRPr lang="ru-RU" dirty="0">
              <a:solidFill>
                <a:srgbClr val="040E08"/>
              </a:solidFill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7056784" cy="71596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40E08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40E08"/>
                </a:solidFill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40E08"/>
                </a:solidFill>
              </a:rPr>
              <a:t>ДОУ г.Сургута, вошедшие в топ 100 лучших ДОУ по России</a:t>
            </a:r>
            <a:r>
              <a:rPr lang="ru-RU" sz="3200" dirty="0">
                <a:solidFill>
                  <a:srgbClr val="040E08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200" dirty="0">
                <a:solidFill>
                  <a:srgbClr val="040E08"/>
                </a:solidFill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sz="3200" dirty="0">
              <a:solidFill>
                <a:srgbClr val="040E08"/>
              </a:solidFill>
              <a:latin typeface="Calibri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07704" y="260648"/>
            <a:ext cx="7056784" cy="715963"/>
          </a:xfrm>
        </p:spPr>
        <p:txBody>
          <a:bodyPr/>
          <a:lstStyle/>
          <a:p>
            <a:pPr algn="just"/>
            <a:r>
              <a:rPr lang="ru-RU" sz="3200" b="1" dirty="0" smtClean="0">
                <a:solidFill>
                  <a:srgbClr val="040E08"/>
                </a:solidFill>
              </a:rPr>
              <a:t>ДОУ г.Сургута, вошедшие в топ 100 лучших ДОУ по </a:t>
            </a:r>
            <a:r>
              <a:rPr lang="ru-RU" sz="3200" b="1" dirty="0" err="1" smtClean="0">
                <a:solidFill>
                  <a:srgbClr val="040E08"/>
                </a:solidFill>
              </a:rPr>
              <a:t>ХМАО-Югре</a:t>
            </a:r>
            <a:endParaRPr lang="ru-RU" sz="3200" b="1" dirty="0">
              <a:solidFill>
                <a:srgbClr val="040E08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63688" y="1124744"/>
            <a:ext cx="7380312" cy="5276056"/>
          </a:xfrm>
        </p:spPr>
        <p:txBody>
          <a:bodyPr numCol="2"/>
          <a:lstStyle/>
          <a:p>
            <a:r>
              <a:rPr lang="ru-RU" sz="1800" dirty="0" smtClean="0">
                <a:solidFill>
                  <a:srgbClr val="040E08"/>
                </a:solidFill>
              </a:rPr>
              <a:t>№ 25 –3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81 –10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40  </a:t>
            </a:r>
            <a:r>
              <a:rPr lang="ru-RU" sz="1400" dirty="0" smtClean="0">
                <a:solidFill>
                  <a:srgbClr val="040E08"/>
                </a:solidFill>
              </a:rPr>
              <a:t>(50 лет ВЛКСМ) </a:t>
            </a:r>
            <a:r>
              <a:rPr lang="ru-RU" sz="1800" dirty="0" smtClean="0">
                <a:solidFill>
                  <a:srgbClr val="040E08"/>
                </a:solidFill>
              </a:rPr>
              <a:t>– 12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24 –15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9 - 16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26 – 18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65 – 20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39 –23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29 - 26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6 –27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78 –30 место.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17 - 34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83 - 36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61 - 37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92 </a:t>
            </a:r>
            <a:r>
              <a:rPr lang="ru-RU" sz="1400" dirty="0" smtClean="0">
                <a:solidFill>
                  <a:srgbClr val="040E08"/>
                </a:solidFill>
              </a:rPr>
              <a:t>(Фёдорова) </a:t>
            </a:r>
            <a:r>
              <a:rPr lang="ru-RU" sz="1800" dirty="0" smtClean="0">
                <a:solidFill>
                  <a:srgbClr val="040E08"/>
                </a:solidFill>
              </a:rPr>
              <a:t>- 38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6 (</a:t>
            </a:r>
            <a:r>
              <a:rPr lang="ru-RU" sz="1400" dirty="0" smtClean="0">
                <a:solidFill>
                  <a:srgbClr val="040E08"/>
                </a:solidFill>
              </a:rPr>
              <a:t>Нефтяников) </a:t>
            </a:r>
            <a:r>
              <a:rPr lang="ru-RU" sz="1800" dirty="0" smtClean="0">
                <a:solidFill>
                  <a:srgbClr val="040E08"/>
                </a:solidFill>
              </a:rPr>
              <a:t>– 39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20 – 46 место, </a:t>
            </a:r>
          </a:p>
          <a:p>
            <a:endParaRPr lang="ru-RU" sz="1800" dirty="0" smtClean="0">
              <a:solidFill>
                <a:srgbClr val="040E08"/>
              </a:solidFill>
            </a:endParaRPr>
          </a:p>
          <a:p>
            <a:endParaRPr lang="ru-RU" sz="1800" dirty="0" smtClean="0">
              <a:solidFill>
                <a:srgbClr val="040E08"/>
              </a:solidFill>
            </a:endParaRPr>
          </a:p>
          <a:p>
            <a:r>
              <a:rPr lang="ru-RU" sz="1800" dirty="0" smtClean="0">
                <a:solidFill>
                  <a:srgbClr val="040E08"/>
                </a:solidFill>
              </a:rPr>
              <a:t>№ 38 – 49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7 – 52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27 </a:t>
            </a:r>
            <a:r>
              <a:rPr lang="ru-RU" sz="1400" dirty="0" smtClean="0">
                <a:solidFill>
                  <a:srgbClr val="040E08"/>
                </a:solidFill>
              </a:rPr>
              <a:t>(Взлетный)</a:t>
            </a:r>
            <a:r>
              <a:rPr lang="ru-RU" sz="1800" dirty="0" smtClean="0">
                <a:solidFill>
                  <a:srgbClr val="040E08"/>
                </a:solidFill>
              </a:rPr>
              <a:t> – 54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"Прогимназия" – 55 место, 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11 – 61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71 – 65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15  - 66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76 – 72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57 – 74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37 – 77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79 – 81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«Перспектива» -83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3 - 88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27 </a:t>
            </a:r>
            <a:r>
              <a:rPr lang="ru-RU" sz="1400" dirty="0" smtClean="0">
                <a:solidFill>
                  <a:srgbClr val="040E08"/>
                </a:solidFill>
              </a:rPr>
              <a:t>(Озерная) </a:t>
            </a:r>
            <a:r>
              <a:rPr lang="ru-RU" sz="1800" dirty="0" smtClean="0">
                <a:solidFill>
                  <a:srgbClr val="040E08"/>
                </a:solidFill>
              </a:rPr>
              <a:t>– 89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СОШ № 26 – 95 место,</a:t>
            </a:r>
          </a:p>
          <a:p>
            <a:r>
              <a:rPr lang="ru-RU" sz="1800" dirty="0" smtClean="0">
                <a:solidFill>
                  <a:srgbClr val="040E08"/>
                </a:solidFill>
              </a:rPr>
              <a:t>№ 77 </a:t>
            </a:r>
            <a:r>
              <a:rPr lang="ru-RU" sz="1400" dirty="0" smtClean="0">
                <a:solidFill>
                  <a:srgbClr val="040E08"/>
                </a:solidFill>
              </a:rPr>
              <a:t>(Геологическая)</a:t>
            </a:r>
            <a:r>
              <a:rPr lang="ru-RU" sz="1800" dirty="0" smtClean="0">
                <a:solidFill>
                  <a:srgbClr val="040E08"/>
                </a:solidFill>
              </a:rPr>
              <a:t> - 98 место</a:t>
            </a:r>
          </a:p>
          <a:p>
            <a:pPr marL="0" indent="0" algn="just">
              <a:buNone/>
            </a:pPr>
            <a:endParaRPr lang="ru-RU" sz="1800" dirty="0">
              <a:solidFill>
                <a:srgbClr val="040E08"/>
              </a:solidFill>
            </a:endParaRPr>
          </a:p>
          <a:p>
            <a:pPr marL="0" indent="0" algn="just">
              <a:buNone/>
            </a:pPr>
            <a:endParaRPr lang="ru-RU" sz="1800" dirty="0">
              <a:solidFill>
                <a:srgbClr val="040E0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323528" y="332656"/>
            <a:ext cx="7128792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40E08"/>
                </a:solidFill>
                <a:effectLst/>
                <a:uLnTx/>
                <a:uFillTx/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40E08"/>
                </a:solidFill>
                <a:effectLst/>
                <a:uLnTx/>
                <a:uFillTx/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40E08"/>
                </a:solidFill>
                <a:effectLst/>
                <a:uLnTx/>
                <a:uFillTx/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оценки деятельности ДОУ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40E08"/>
                </a:solidFill>
                <a:effectLst/>
                <a:uLnTx/>
                <a:uFillTx/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40E08"/>
                </a:solidFill>
                <a:effectLst/>
                <a:uLnTx/>
                <a:uFillTx/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val="040E08"/>
              </a:solidFill>
              <a:effectLst/>
              <a:uLnTx/>
              <a:uFillTx/>
              <a:latin typeface="Calibri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2800" dirty="0" smtClean="0">
                <a:solidFill>
                  <a:srgbClr val="040E08"/>
                </a:solidFill>
                <a:latin typeface="Calibri" pitchFamily="34" charset="0"/>
              </a:rPr>
              <a:t>Условия, созданные для ребенка в ДОУ: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40E08"/>
                </a:solidFill>
                <a:latin typeface="Calibri" pitchFamily="34" charset="0"/>
              </a:rPr>
              <a:t>-	здоровье и безопасность,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solidFill>
                  <a:srgbClr val="040E08"/>
                </a:solidFill>
                <a:latin typeface="Calibri" pitchFamily="34" charset="0"/>
              </a:rPr>
              <a:t>организация пространства.</a:t>
            </a:r>
          </a:p>
          <a:p>
            <a:pPr algn="just">
              <a:buNone/>
            </a:pPr>
            <a:endParaRPr lang="ru-RU" sz="2800" dirty="0" smtClean="0">
              <a:solidFill>
                <a:srgbClr val="040E08"/>
              </a:solidFill>
              <a:latin typeface="Calibri" pitchFamily="34" charset="0"/>
            </a:endParaRPr>
          </a:p>
          <a:p>
            <a:pPr lvl="0" algn="just"/>
            <a:r>
              <a:rPr lang="ru-RU" sz="2800" dirty="0" smtClean="0">
                <a:solidFill>
                  <a:srgbClr val="040E08"/>
                </a:solidFill>
                <a:latin typeface="Calibri" pitchFamily="34" charset="0"/>
              </a:rPr>
              <a:t>Педагоги, работающие с детьми в ДОУ.</a:t>
            </a:r>
          </a:p>
          <a:p>
            <a:pPr lvl="0" algn="just">
              <a:buNone/>
            </a:pPr>
            <a:endParaRPr lang="ru-RU" sz="2800" dirty="0" smtClean="0">
              <a:solidFill>
                <a:srgbClr val="040E08"/>
              </a:solidFill>
              <a:latin typeface="Calibri" pitchFamily="34" charset="0"/>
            </a:endParaRPr>
          </a:p>
          <a:p>
            <a:pPr lvl="0" algn="just"/>
            <a:r>
              <a:rPr lang="ru-RU" sz="2800" dirty="0" smtClean="0">
                <a:solidFill>
                  <a:srgbClr val="040E08"/>
                </a:solidFill>
                <a:latin typeface="Calibri" pitchFamily="34" charset="0"/>
              </a:rPr>
              <a:t>Дополнительные услуги в ДОУ.</a:t>
            </a:r>
          </a:p>
          <a:p>
            <a:pPr algn="just"/>
            <a:endParaRPr lang="ru-RU" sz="2800" dirty="0">
              <a:solidFill>
                <a:srgbClr val="040E08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89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323528" y="476672"/>
            <a:ext cx="7128792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40E08"/>
                </a:solidFill>
                <a:effectLst/>
                <a:uLnTx/>
                <a:uFillTx/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40E08"/>
                </a:solidFill>
                <a:effectLst/>
                <a:uLnTx/>
                <a:uFillTx/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40E08"/>
                </a:solidFill>
                <a:effectLst/>
                <a:uLnTx/>
                <a:uFillTx/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Критерии</a:t>
            </a:r>
            <a:r>
              <a:rPr kumimoji="0" lang="ru-RU" sz="3000" b="1" i="0" u="none" strike="noStrike" kern="0" cap="none" spc="0" normalizeH="0" noProof="0" dirty="0" smtClean="0">
                <a:ln>
                  <a:noFill/>
                </a:ln>
                <a:solidFill>
                  <a:srgbClr val="040E08"/>
                </a:solidFill>
                <a:effectLst/>
                <a:uLnTx/>
                <a:uFillTx/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оценивания по степени значимости по направлению «Педагоги, работающие с детьми» </a:t>
            </a:r>
            <a:r>
              <a:rPr kumimoji="0" lang="ru-RU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40E08"/>
                </a:solidFill>
                <a:effectLst/>
                <a:uLnTx/>
                <a:uFillTx/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kumimoji="0" lang="ru-RU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40E08"/>
                </a:solidFill>
                <a:effectLst/>
                <a:uLnTx/>
                <a:uFillTx/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kumimoji="0" lang="ru-RU" sz="3000" b="0" i="0" u="none" strike="noStrike" kern="0" cap="none" spc="0" normalizeH="0" baseline="0" noProof="0" dirty="0">
              <a:ln>
                <a:noFill/>
              </a:ln>
              <a:solidFill>
                <a:srgbClr val="040E08"/>
              </a:solidFill>
              <a:effectLst/>
              <a:uLnTx/>
              <a:uFillTx/>
              <a:latin typeface="Calibri" pitchFamily="34" charset="0"/>
              <a:ea typeface="+mj-ea"/>
              <a:cs typeface="Calibri" panose="020F050202020403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1628800"/>
          <a:ext cx="8352928" cy="5175897"/>
        </p:xfrm>
        <a:graphic>
          <a:graphicData uri="http://schemas.openxmlformats.org/drawingml/2006/table">
            <a:tbl>
              <a:tblPr/>
              <a:tblGrid>
                <a:gridCol w="508782"/>
                <a:gridCol w="6752065"/>
                <a:gridCol w="1092081"/>
              </a:tblGrid>
              <a:tr h="630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800" dirty="0" err="1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800" dirty="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800" dirty="0" err="1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п</a:t>
                      </a:r>
                      <a:endParaRPr lang="ru-RU" sz="1800" dirty="0">
                        <a:solidFill>
                          <a:srgbClr val="040E08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Критерии оценки </a:t>
                      </a:r>
                      <a:r>
                        <a:rPr lang="ru-RU" sz="1800" dirty="0" err="1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рейтингирования</a:t>
                      </a:r>
                      <a:endParaRPr lang="ru-RU" sz="1800" dirty="0">
                        <a:solidFill>
                          <a:srgbClr val="040E08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Степень знач.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Кол-во </a:t>
                      </a:r>
                      <a:r>
                        <a:rPr lang="ru-RU" sz="1800" dirty="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штатных педагогов (воспитателей и старших воспитателей) на одного ребенка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12,11%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8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Кол-во </a:t>
                      </a:r>
                      <a:r>
                        <a:rPr lang="ru-RU" sz="1800" dirty="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педагогов-специалистов </a:t>
                      </a:r>
                      <a:r>
                        <a:rPr lang="ru-RU" sz="1800" dirty="0" smtClean="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800" dirty="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одного ребенка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11,33%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Доля педагогов со стажем работы от 5 до 25 лет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8,20%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Доля педагогов со стажем работы от 0 до 5 лет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8,01%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Доля педагогов со средним профессиональным </a:t>
                      </a:r>
                      <a:r>
                        <a:rPr lang="ru-RU" sz="1800" dirty="0" smtClean="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образованием, </a:t>
                      </a:r>
                      <a:r>
                        <a:rPr lang="ru-RU" sz="1800" dirty="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в том числе с профильным дошкольным образованием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6,45%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Доля педагогов с первой категорией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4,69%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Доля сотрудников учреждения прошедших повышение квалификации за 2014-2015 учебный год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4,30%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Наличие наград, премий, поощрений у учреждения за участие в конкурсах и других мероприятиях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4,69%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Парциальные образовательные программы ДОУ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4,69%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Авторские образовательные программы ДОУ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40E08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4,30%</a:t>
                      </a:r>
                    </a:p>
                  </a:txBody>
                  <a:tcPr marL="59784" marR="5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 bwMode="auto">
          <a:xfrm>
            <a:off x="323528" y="4629844"/>
            <a:ext cx="8424936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44450">
            <a:solidFill>
              <a:srgbClr val="FF00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4989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07704" y="260648"/>
            <a:ext cx="7056784" cy="715963"/>
          </a:xfrm>
        </p:spPr>
        <p:txBody>
          <a:bodyPr/>
          <a:lstStyle/>
          <a:p>
            <a:pPr algn="just"/>
            <a:r>
              <a:rPr lang="ru-RU" sz="3200" b="1" dirty="0" smtClean="0">
                <a:solidFill>
                  <a:srgbClr val="040E08"/>
                </a:solidFill>
              </a:rPr>
              <a:t>4 уровня оценки деятельности ДОУ</a:t>
            </a:r>
            <a:endParaRPr lang="ru-RU" sz="3200" b="1" dirty="0">
              <a:solidFill>
                <a:srgbClr val="040E08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63688" y="1628800"/>
            <a:ext cx="7380312" cy="4772000"/>
          </a:xfrm>
        </p:spPr>
        <p:txBody>
          <a:bodyPr numCol="1"/>
          <a:lstStyle/>
          <a:p>
            <a:pPr algn="ctr"/>
            <a:r>
              <a:rPr lang="ru-RU" sz="2800" dirty="0" smtClean="0">
                <a:solidFill>
                  <a:srgbClr val="040E08"/>
                </a:solidFill>
                <a:latin typeface="Calibri" pitchFamily="34" charset="0"/>
              </a:rPr>
              <a:t>75% и выше - «отлично»</a:t>
            </a:r>
          </a:p>
          <a:p>
            <a:pPr algn="ctr">
              <a:buNone/>
            </a:pPr>
            <a:endParaRPr lang="ru-RU" sz="2800" dirty="0" smtClean="0">
              <a:solidFill>
                <a:srgbClr val="040E08"/>
              </a:solidFill>
              <a:latin typeface="Calibri" pitchFamily="34" charset="0"/>
            </a:endParaRPr>
          </a:p>
          <a:p>
            <a:pPr algn="ctr"/>
            <a:r>
              <a:rPr lang="ru-RU" sz="2800" dirty="0" smtClean="0">
                <a:solidFill>
                  <a:srgbClr val="040E08"/>
                </a:solidFill>
                <a:latin typeface="Calibri" pitchFamily="34" charset="0"/>
              </a:rPr>
              <a:t>50% – 75% - «хорошо»</a:t>
            </a:r>
          </a:p>
          <a:p>
            <a:pPr algn="ctr">
              <a:buNone/>
            </a:pPr>
            <a:endParaRPr lang="ru-RU" sz="2800" dirty="0" smtClean="0">
              <a:solidFill>
                <a:srgbClr val="040E08"/>
              </a:solidFill>
              <a:latin typeface="Calibri" pitchFamily="34" charset="0"/>
            </a:endParaRPr>
          </a:p>
          <a:p>
            <a:pPr algn="ctr"/>
            <a:r>
              <a:rPr lang="ru-RU" sz="2800" dirty="0" smtClean="0">
                <a:solidFill>
                  <a:srgbClr val="040E08"/>
                </a:solidFill>
                <a:latin typeface="Calibri" pitchFamily="34" charset="0"/>
              </a:rPr>
              <a:t>25% – 50% - «удовлетворительно»</a:t>
            </a:r>
          </a:p>
          <a:p>
            <a:pPr algn="ctr">
              <a:buNone/>
            </a:pPr>
            <a:endParaRPr lang="ru-RU" sz="2800" dirty="0" smtClean="0">
              <a:solidFill>
                <a:srgbClr val="040E08"/>
              </a:solidFill>
              <a:latin typeface="Calibri" pitchFamily="34" charset="0"/>
            </a:endParaRPr>
          </a:p>
          <a:p>
            <a:pPr algn="ctr"/>
            <a:r>
              <a:rPr lang="ru-RU" sz="2800" dirty="0" smtClean="0">
                <a:solidFill>
                  <a:srgbClr val="040E08"/>
                </a:solidFill>
                <a:latin typeface="Calibri" pitchFamily="34" charset="0"/>
              </a:rPr>
              <a:t>25 % и менее - «неудовлетворительно»</a:t>
            </a:r>
          </a:p>
          <a:p>
            <a:pPr marL="0" indent="0" algn="ctr">
              <a:buNone/>
            </a:pPr>
            <a:endParaRPr lang="ru-RU" sz="2800" dirty="0">
              <a:solidFill>
                <a:srgbClr val="040E08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521767"/>
              </p:ext>
            </p:extLst>
          </p:nvPr>
        </p:nvGraphicFramePr>
        <p:xfrm>
          <a:off x="265648" y="1778234"/>
          <a:ext cx="8626831" cy="4823541"/>
        </p:xfrm>
        <a:graphic>
          <a:graphicData uri="http://schemas.openxmlformats.org/drawingml/2006/table">
            <a:tbl>
              <a:tblPr firstRow="1" firstCol="1" bandRow="1"/>
              <a:tblGrid>
                <a:gridCol w="1858080"/>
                <a:gridCol w="1728192"/>
                <a:gridCol w="1080120"/>
                <a:gridCol w="1224136"/>
                <a:gridCol w="1296144"/>
                <a:gridCol w="1440159"/>
              </a:tblGrid>
              <a:tr h="38405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i="0" dirty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Вид рейтинга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i="0" dirty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Количество ОУ в группе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i="0" dirty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Оценка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13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i="0" dirty="0" err="1" smtClean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Отл</a:t>
                      </a:r>
                      <a:r>
                        <a:rPr lang="ru-RU" sz="2400" i="0" dirty="0" smtClean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ru-RU" sz="2400" i="0" dirty="0">
                        <a:solidFill>
                          <a:srgbClr val="040E0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i="0" dirty="0" smtClean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Хор.</a:t>
                      </a:r>
                      <a:endParaRPr lang="ru-RU" sz="2400" i="0" dirty="0">
                        <a:solidFill>
                          <a:srgbClr val="040E0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i="0" dirty="0" err="1" smtClean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Удовл</a:t>
                      </a:r>
                      <a:r>
                        <a:rPr lang="ru-RU" sz="2400" i="0" dirty="0" smtClean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ru-RU" sz="2400" i="0" dirty="0">
                        <a:solidFill>
                          <a:srgbClr val="040E0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i="0" dirty="0" err="1" smtClean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Неудовл</a:t>
                      </a:r>
                      <a:r>
                        <a:rPr lang="ru-RU" sz="2400" i="0" dirty="0" smtClean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ru-RU" sz="2400" i="0" dirty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ХМАО -Югра </a:t>
                      </a:r>
                      <a:endParaRPr lang="ru-RU" sz="2400" dirty="0">
                        <a:solidFill>
                          <a:srgbClr val="040E0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40E0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 ОУ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(7,7</a:t>
                      </a:r>
                      <a:r>
                        <a:rPr lang="ru-RU" sz="2400" dirty="0" smtClean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40E0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330 </a:t>
                      </a:r>
                      <a:r>
                        <a:rPr lang="ru-RU" sz="2400" dirty="0" smtClean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ОУ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(92,3%)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г. Сургут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40E0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 </a:t>
                      </a:r>
                      <a:r>
                        <a:rPr lang="ru-RU" sz="2400" dirty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ОУ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(27</a:t>
                      </a:r>
                      <a:r>
                        <a:rPr lang="ru-RU" sz="2400" dirty="0" smtClean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40E0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 </a:t>
                      </a:r>
                      <a:r>
                        <a:rPr lang="ru-RU" sz="2400" dirty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ОУ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(73%)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40E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323528" y="476672"/>
            <a:ext cx="7128792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40E08"/>
                </a:solidFill>
                <a:effectLst/>
                <a:uLnTx/>
                <a:uFillTx/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40E08"/>
                </a:solidFill>
                <a:effectLst/>
                <a:uLnTx/>
                <a:uFillTx/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40E08"/>
                </a:solidFill>
                <a:effectLst/>
                <a:uLnTx/>
                <a:uFillTx/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Итоговые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40E08"/>
                </a:solidFill>
                <a:effectLst/>
                <a:uLnTx/>
                <a:uFillTx/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40E08"/>
                </a:solidFill>
                <a:effectLst/>
                <a:uLnTx/>
                <a:uFillTx/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езультаты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40E08"/>
                </a:solidFill>
                <a:effectLst/>
                <a:uLnTx/>
                <a:uFillTx/>
                <a:latin typeface="Calibri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40E08"/>
                </a:solidFill>
                <a:effectLst/>
                <a:uLnTx/>
                <a:uFillTx/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частия ДОУ г.Сургута в рейтинге «Лучшие ДОУ России – 2015»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40E08"/>
                </a:solidFill>
                <a:effectLst/>
                <a:uLnTx/>
                <a:uFillTx/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40E08"/>
                </a:solidFill>
                <a:effectLst/>
                <a:uLnTx/>
                <a:uFillTx/>
                <a:latin typeface="Calibri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val="040E08"/>
              </a:solidFill>
              <a:effectLst/>
              <a:uLnTx/>
              <a:uFillTx/>
              <a:latin typeface="Calibri" pitchFamily="34" charset="0"/>
              <a:ea typeface="+mj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89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">
  <a:themeElements>
    <a:clrScheme name="powerpoint-template-24 11">
      <a:dk1>
        <a:srgbClr val="4D4D4D"/>
      </a:dk1>
      <a:lt1>
        <a:srgbClr val="FFFFFF"/>
      </a:lt1>
      <a:dk2>
        <a:srgbClr val="4D4D4D"/>
      </a:dk2>
      <a:lt2>
        <a:srgbClr val="00629E"/>
      </a:lt2>
      <a:accent1>
        <a:srgbClr val="0077C0"/>
      </a:accent1>
      <a:accent2>
        <a:srgbClr val="0082D2"/>
      </a:accent2>
      <a:accent3>
        <a:srgbClr val="FFFFFF"/>
      </a:accent3>
      <a:accent4>
        <a:srgbClr val="404040"/>
      </a:accent4>
      <a:accent5>
        <a:srgbClr val="AABDDC"/>
      </a:accent5>
      <a:accent6>
        <a:srgbClr val="0075BE"/>
      </a:accent6>
      <a:hlink>
        <a:srgbClr val="008CE2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F2A016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DB9113"/>
        </a:accent6>
        <a:hlink>
          <a:srgbClr val="F7C91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CD5B12"/>
        </a:lt2>
        <a:accent1>
          <a:srgbClr val="E6721D"/>
        </a:accent1>
        <a:accent2>
          <a:srgbClr val="F09125"/>
        </a:accent2>
        <a:accent3>
          <a:srgbClr val="FFFFFF"/>
        </a:accent3>
        <a:accent4>
          <a:srgbClr val="404040"/>
        </a:accent4>
        <a:accent5>
          <a:srgbClr val="F0BCAB"/>
        </a:accent5>
        <a:accent6>
          <a:srgbClr val="D98320"/>
        </a:accent6>
        <a:hlink>
          <a:srgbClr val="F0973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BB5206"/>
        </a:lt2>
        <a:accent1>
          <a:srgbClr val="622C0A"/>
        </a:accent1>
        <a:accent2>
          <a:srgbClr val="E58218"/>
        </a:accent2>
        <a:accent3>
          <a:srgbClr val="FFFFFF"/>
        </a:accent3>
        <a:accent4>
          <a:srgbClr val="404040"/>
        </a:accent4>
        <a:accent5>
          <a:srgbClr val="B7ACAA"/>
        </a:accent5>
        <a:accent6>
          <a:srgbClr val="CF7515"/>
        </a:accent6>
        <a:hlink>
          <a:srgbClr val="8B35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6C362C"/>
        </a:lt2>
        <a:accent1>
          <a:srgbClr val="CA7920"/>
        </a:accent1>
        <a:accent2>
          <a:srgbClr val="E4980F"/>
        </a:accent2>
        <a:accent3>
          <a:srgbClr val="FFFFFF"/>
        </a:accent3>
        <a:accent4>
          <a:srgbClr val="404040"/>
        </a:accent4>
        <a:accent5>
          <a:srgbClr val="E1BEAB"/>
        </a:accent5>
        <a:accent6>
          <a:srgbClr val="CF890C"/>
        </a:accent6>
        <a:hlink>
          <a:srgbClr val="F1AD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C28E32"/>
        </a:lt2>
        <a:accent1>
          <a:srgbClr val="D89306"/>
        </a:accent1>
        <a:accent2>
          <a:srgbClr val="E19E06"/>
        </a:accent2>
        <a:accent3>
          <a:srgbClr val="FFFFFF"/>
        </a:accent3>
        <a:accent4>
          <a:srgbClr val="404040"/>
        </a:accent4>
        <a:accent5>
          <a:srgbClr val="E9C8AA"/>
        </a:accent5>
        <a:accent6>
          <a:srgbClr val="CC8F05"/>
        </a:accent6>
        <a:hlink>
          <a:srgbClr val="EFB20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00629E"/>
        </a:lt2>
        <a:accent1>
          <a:srgbClr val="0077C0"/>
        </a:accent1>
        <a:accent2>
          <a:srgbClr val="E4980F"/>
        </a:accent2>
        <a:accent3>
          <a:srgbClr val="FFFFFF"/>
        </a:accent3>
        <a:accent4>
          <a:srgbClr val="404040"/>
        </a:accent4>
        <a:accent5>
          <a:srgbClr val="AABDDC"/>
        </a:accent5>
        <a:accent6>
          <a:srgbClr val="CF890C"/>
        </a:accent6>
        <a:hlink>
          <a:srgbClr val="F1AD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0629E"/>
        </a:lt2>
        <a:accent1>
          <a:srgbClr val="0077C0"/>
        </a:accent1>
        <a:accent2>
          <a:srgbClr val="0082D2"/>
        </a:accent2>
        <a:accent3>
          <a:srgbClr val="FFFFFF"/>
        </a:accent3>
        <a:accent4>
          <a:srgbClr val="404040"/>
        </a:accent4>
        <a:accent5>
          <a:srgbClr val="AABDDC"/>
        </a:accent5>
        <a:accent6>
          <a:srgbClr val="0075BE"/>
        </a:accent6>
        <a:hlink>
          <a:srgbClr val="008CE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314</TotalTime>
  <Words>524</Words>
  <Application>Microsoft Office PowerPoint</Application>
  <PresentationFormat>Экран (4:3)</PresentationFormat>
  <Paragraphs>140</Paragraphs>
  <Slides>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Microsoft Sans Serif</vt:lpstr>
      <vt:lpstr>Times New Roman</vt:lpstr>
      <vt:lpstr>Wingdings</vt:lpstr>
      <vt:lpstr>powerpoint</vt:lpstr>
      <vt:lpstr>О результатах рейтинга РИА-Новости</vt:lpstr>
      <vt:lpstr> Участие ДОУ г.Сургута в рейтинге «Лучшие ДОУ России – 2015»  </vt:lpstr>
      <vt:lpstr> ДОУ г.Сургута, вошедшие в топ 100 лучших ДОУ по России </vt:lpstr>
      <vt:lpstr>ДОУ г.Сургута, вошедшие в топ 100 лучших ДОУ по ХМАО-Югре</vt:lpstr>
      <vt:lpstr>Презентация PowerPoint</vt:lpstr>
      <vt:lpstr>Презентация PowerPoint</vt:lpstr>
      <vt:lpstr>4 уровня оценки деятельности ДОУ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98</cp:revision>
  <dcterms:created xsi:type="dcterms:W3CDTF">2013-03-21T05:58:55Z</dcterms:created>
  <dcterms:modified xsi:type="dcterms:W3CDTF">2016-03-17T23:00:12Z</dcterms:modified>
</cp:coreProperties>
</file>