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92" r:id="rId3"/>
    <p:sldId id="299" r:id="rId4"/>
    <p:sldId id="298" r:id="rId5"/>
    <p:sldId id="300" r:id="rId6"/>
    <p:sldId id="303" r:id="rId7"/>
    <p:sldId id="305" r:id="rId8"/>
    <p:sldId id="293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0E08"/>
    <a:srgbClr val="B92D14"/>
    <a:srgbClr val="35759D"/>
    <a:srgbClr val="35B19D"/>
    <a:srgbClr val="000000"/>
    <a:srgbClr val="FFFF00"/>
    <a:srgbClr val="491403"/>
    <a:srgbClr val="3A10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530" autoAdjust="0"/>
    <p:restoredTop sz="95596" autoAdjust="0"/>
  </p:normalViewPr>
  <p:slideViewPr>
    <p:cSldViewPr>
      <p:cViewPr varScale="1">
        <p:scale>
          <a:sx n="85" d="100"/>
          <a:sy n="85" d="100"/>
        </p:scale>
        <p:origin x="90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E97880F-CF65-4DEC-8B80-1A947364D69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8063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D8CF49-3B16-4165-9EFD-65AC115DB4DE}" type="slidenum">
              <a:rPr lang="en-US"/>
              <a:pPr/>
              <a:t>1</a:t>
            </a:fld>
            <a:endParaRPr lang="en-US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23301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BF506F-717D-42DD-B134-8E6E6F22857A}" type="slidenum">
              <a:rPr lang="en-US"/>
              <a:pPr/>
              <a:t>2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61811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BF506F-717D-42DD-B134-8E6E6F22857A}" type="slidenum">
              <a:rPr lang="en-US"/>
              <a:pPr/>
              <a:t>3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61811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BF506F-717D-42DD-B134-8E6E6F22857A}" type="slidenum">
              <a:rPr lang="en-US"/>
              <a:pPr/>
              <a:t>4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88796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BF506F-717D-42DD-B134-8E6E6F22857A}" type="slidenum">
              <a:rPr lang="en-US"/>
              <a:pPr/>
              <a:t>7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87236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181600"/>
            <a:ext cx="7543800" cy="704850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en-US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5791200"/>
            <a:ext cx="7543800" cy="685800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>
            <a:lvl1pPr marL="0" indent="0">
              <a:buFontTx/>
              <a:buNone/>
              <a:defRPr sz="2800"/>
            </a:lvl1pPr>
          </a:lstStyle>
          <a:p>
            <a:pPr lvl="0"/>
            <a:r>
              <a:rPr lang="ru-RU" noProof="0" smtClean="0"/>
              <a:t>Образец подзаголовка</a:t>
            </a:r>
            <a:endParaRPr lang="en-US" noProof="0" smtClean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1552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343650" y="381000"/>
            <a:ext cx="1962150" cy="6019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5734050" cy="6019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9865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2120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203444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990600" y="2133600"/>
            <a:ext cx="35814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24400" y="2133600"/>
            <a:ext cx="35814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4806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5529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306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2816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328302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439668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7315200" cy="71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2133600"/>
            <a:ext cx="73152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4725144"/>
            <a:ext cx="8568952" cy="704850"/>
          </a:xfrm>
        </p:spPr>
        <p:txBody>
          <a:bodyPr/>
          <a:lstStyle/>
          <a:p>
            <a:pPr algn="just"/>
            <a:r>
              <a:rPr lang="ru-RU" sz="4200" b="1" dirty="0" smtClean="0">
                <a:solidFill>
                  <a:srgbClr val="040E08"/>
                </a:solidFill>
              </a:rPr>
              <a:t>О результатах рейтинга </a:t>
            </a:r>
            <a:r>
              <a:rPr lang="ru-RU" sz="4200" b="1" dirty="0" err="1" smtClean="0">
                <a:solidFill>
                  <a:srgbClr val="040E08"/>
                </a:solidFill>
              </a:rPr>
              <a:t>РИА-Новости</a:t>
            </a:r>
            <a:endParaRPr lang="ru-RU" sz="4200" b="1" dirty="0">
              <a:solidFill>
                <a:srgbClr val="040E08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5877272"/>
            <a:ext cx="7543800" cy="685800"/>
          </a:xfrm>
        </p:spPr>
        <p:txBody>
          <a:bodyPr/>
          <a:lstStyle/>
          <a:p>
            <a:pPr algn="r"/>
            <a:endParaRPr lang="ru-RU" i="1" dirty="0">
              <a:solidFill>
                <a:srgbClr val="040E08"/>
              </a:solidFill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 bwMode="auto">
          <a:xfrm>
            <a:off x="467544" y="493812"/>
            <a:ext cx="3672408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endParaRPr lang="ru-RU" dirty="0">
              <a:solidFill>
                <a:srgbClr val="040E08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700808"/>
            <a:ext cx="8539336" cy="4771256"/>
          </a:xfrm>
        </p:spPr>
        <p:txBody>
          <a:bodyPr/>
          <a:lstStyle/>
          <a:p>
            <a:pPr marL="0" indent="36000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700" dirty="0" smtClean="0">
                <a:solidFill>
                  <a:srgbClr val="040E08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 </a:t>
            </a:r>
            <a:r>
              <a:rPr lang="ru-RU" sz="2700" dirty="0">
                <a:solidFill>
                  <a:srgbClr val="040E08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рейтинге приняли участие </a:t>
            </a:r>
            <a:r>
              <a:rPr lang="ru-RU" sz="2700" b="1" dirty="0">
                <a:solidFill>
                  <a:srgbClr val="040E08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7182</a:t>
            </a:r>
            <a:r>
              <a:rPr lang="ru-RU" sz="2700" dirty="0">
                <a:solidFill>
                  <a:srgbClr val="040E08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700" dirty="0" smtClean="0">
                <a:solidFill>
                  <a:srgbClr val="040E08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ДОУ </a:t>
            </a:r>
            <a:r>
              <a:rPr lang="ru-RU" sz="2700" dirty="0">
                <a:solidFill>
                  <a:srgbClr val="040E08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из </a:t>
            </a:r>
            <a:r>
              <a:rPr lang="ru-RU" sz="2700" b="1" dirty="0">
                <a:solidFill>
                  <a:srgbClr val="040E08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24</a:t>
            </a:r>
            <a:r>
              <a:rPr lang="ru-RU" sz="2700" dirty="0">
                <a:solidFill>
                  <a:srgbClr val="040E08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субъектов РФ </a:t>
            </a:r>
            <a:r>
              <a:rPr lang="ru-RU" sz="2700" kern="1200" dirty="0">
                <a:solidFill>
                  <a:srgbClr val="040E08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(из них </a:t>
            </a:r>
            <a:r>
              <a:rPr lang="ru-RU" sz="2700" b="1" kern="1200" dirty="0">
                <a:solidFill>
                  <a:srgbClr val="040E08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371</a:t>
            </a:r>
            <a:r>
              <a:rPr lang="ru-RU" sz="2700" kern="1200" dirty="0">
                <a:solidFill>
                  <a:srgbClr val="040E08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ОУ ХМАО-Югры и </a:t>
            </a:r>
            <a:r>
              <a:rPr lang="ru-RU" sz="2700" b="1" kern="1200" dirty="0">
                <a:solidFill>
                  <a:srgbClr val="040E08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60</a:t>
            </a:r>
            <a:r>
              <a:rPr lang="ru-RU" sz="2700" kern="1200" dirty="0">
                <a:solidFill>
                  <a:srgbClr val="040E08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ОУ г. Сургута).</a:t>
            </a:r>
            <a:r>
              <a:rPr lang="ru-RU" sz="2700" dirty="0">
                <a:solidFill>
                  <a:srgbClr val="040E0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endParaRPr lang="ru-RU" sz="2700" dirty="0" smtClean="0">
              <a:solidFill>
                <a:srgbClr val="040E08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360000" algn="just">
              <a:spcBef>
                <a:spcPts val="0"/>
              </a:spcBef>
              <a:spcAft>
                <a:spcPts val="0"/>
              </a:spcAft>
              <a:buNone/>
            </a:pPr>
            <a:endParaRPr lang="ru-RU" sz="800" dirty="0">
              <a:solidFill>
                <a:srgbClr val="040E08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36000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700" dirty="0" smtClean="0">
                <a:solidFill>
                  <a:srgbClr val="040E0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!!! В </a:t>
            </a:r>
            <a:r>
              <a:rPr lang="ru-RU" sz="2700" dirty="0">
                <a:solidFill>
                  <a:srgbClr val="040E0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топ 100 лучших детских садов России </a:t>
            </a:r>
            <a:r>
              <a:rPr lang="ru-RU" sz="2700" dirty="0" smtClean="0">
                <a:solidFill>
                  <a:srgbClr val="040E0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вошли </a:t>
            </a:r>
            <a:r>
              <a:rPr lang="ru-RU" sz="2700" b="1" dirty="0" smtClean="0">
                <a:solidFill>
                  <a:srgbClr val="040E0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11</a:t>
            </a:r>
            <a:r>
              <a:rPr lang="ru-RU" sz="2700" dirty="0" smtClean="0">
                <a:solidFill>
                  <a:srgbClr val="040E0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ДОУ </a:t>
            </a:r>
            <a:r>
              <a:rPr lang="ru-RU" sz="2700" dirty="0">
                <a:solidFill>
                  <a:srgbClr val="040E0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г. Сургута </a:t>
            </a:r>
            <a:r>
              <a:rPr lang="ru-RU" sz="2700" dirty="0" smtClean="0">
                <a:solidFill>
                  <a:srgbClr val="040E0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2700" kern="1200" dirty="0" smtClean="0">
                <a:solidFill>
                  <a:srgbClr val="040E0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</a:t>
            </a:r>
            <a:r>
              <a:rPr lang="ru-RU" sz="2700" b="1" kern="1200" dirty="0">
                <a:solidFill>
                  <a:srgbClr val="040E0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20%</a:t>
            </a:r>
            <a:r>
              <a:rPr lang="ru-RU" sz="2700" kern="1200" dirty="0">
                <a:solidFill>
                  <a:srgbClr val="040E0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от общего количества </a:t>
            </a:r>
            <a:r>
              <a:rPr lang="ru-RU" sz="2700" kern="1200" dirty="0" smtClean="0">
                <a:solidFill>
                  <a:srgbClr val="040E0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ДОУ).</a:t>
            </a:r>
          </a:p>
          <a:p>
            <a:pPr marL="0" indent="36000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700" kern="1200" dirty="0" smtClean="0">
                <a:solidFill>
                  <a:srgbClr val="040E0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!!! В </a:t>
            </a:r>
            <a:r>
              <a:rPr lang="ru-RU" sz="2700" kern="1200" dirty="0">
                <a:solidFill>
                  <a:srgbClr val="040E0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топ 100 лучших </a:t>
            </a:r>
            <a:r>
              <a:rPr lang="ru-RU" sz="2700" kern="1200" dirty="0" smtClean="0">
                <a:solidFill>
                  <a:srgbClr val="040E0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ДОУ ХМАО </a:t>
            </a:r>
            <a:r>
              <a:rPr lang="ru-RU" sz="2700" kern="1200" dirty="0">
                <a:solidFill>
                  <a:srgbClr val="040E0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– Югры вошли </a:t>
            </a:r>
            <a:r>
              <a:rPr lang="ru-RU" sz="2700" kern="1200" dirty="0" smtClean="0">
                <a:solidFill>
                  <a:srgbClr val="040E0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2700" b="1" kern="1200" dirty="0" smtClean="0">
                <a:solidFill>
                  <a:srgbClr val="040E0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33</a:t>
            </a:r>
            <a:r>
              <a:rPr lang="ru-RU" sz="2700" kern="1200" dirty="0" smtClean="0">
                <a:solidFill>
                  <a:srgbClr val="040E0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ДОУ </a:t>
            </a:r>
            <a:r>
              <a:rPr lang="ru-RU" sz="2700" kern="1200" dirty="0">
                <a:solidFill>
                  <a:srgbClr val="040E0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г. Сургута (</a:t>
            </a:r>
            <a:r>
              <a:rPr lang="ru-RU" sz="2700" b="1" kern="1200" dirty="0">
                <a:solidFill>
                  <a:srgbClr val="040E0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55%</a:t>
            </a:r>
            <a:r>
              <a:rPr lang="ru-RU" sz="2700" kern="1200" dirty="0">
                <a:solidFill>
                  <a:srgbClr val="040E0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от общего количества </a:t>
            </a:r>
            <a:r>
              <a:rPr lang="ru-RU" sz="2700" kern="1200" dirty="0" smtClean="0">
                <a:solidFill>
                  <a:srgbClr val="040E0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ДОУ</a:t>
            </a:r>
            <a:r>
              <a:rPr lang="ru-RU" sz="2700" kern="1200" dirty="0">
                <a:solidFill>
                  <a:srgbClr val="040E0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).</a:t>
            </a:r>
            <a:endParaRPr lang="ru-RU" sz="2700" dirty="0">
              <a:solidFill>
                <a:srgbClr val="040E08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lvl="0" indent="0" algn="just" fontAlgn="auto">
              <a:spcBef>
                <a:spcPts val="0"/>
              </a:spcBef>
              <a:spcAft>
                <a:spcPts val="0"/>
              </a:spcAft>
              <a:buNone/>
            </a:pPr>
            <a:endParaRPr lang="ru-RU" sz="800" i="1" kern="1200" dirty="0" smtClean="0">
              <a:solidFill>
                <a:srgbClr val="040E08"/>
              </a:solidFill>
              <a:latin typeface="Calibri"/>
            </a:endParaRPr>
          </a:p>
          <a:p>
            <a:pPr marL="0" lvl="0" indent="0" algn="just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700" i="1" kern="1200" dirty="0" smtClean="0">
                <a:solidFill>
                  <a:srgbClr val="040E08"/>
                </a:solidFill>
                <a:latin typeface="Calibri"/>
              </a:rPr>
              <a:t>Для </a:t>
            </a:r>
            <a:r>
              <a:rPr lang="ru-RU" sz="2700" i="1" kern="1200" dirty="0">
                <a:solidFill>
                  <a:srgbClr val="040E08"/>
                </a:solidFill>
                <a:latin typeface="Calibri"/>
              </a:rPr>
              <a:t>сравнения - рейтинг ДОУ г.Сургута</a:t>
            </a:r>
            <a:r>
              <a:rPr lang="ru-RU" sz="2700" i="1" kern="1200" dirty="0" smtClean="0">
                <a:solidFill>
                  <a:srgbClr val="040E08"/>
                </a:solidFill>
                <a:latin typeface="Calibri"/>
              </a:rPr>
              <a:t>:</a:t>
            </a:r>
          </a:p>
          <a:p>
            <a:pPr lvl="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</a:pPr>
            <a:r>
              <a:rPr lang="ru-RU" sz="2700" kern="1200" dirty="0" smtClean="0">
                <a:solidFill>
                  <a:srgbClr val="040E08"/>
                </a:solidFill>
                <a:latin typeface="Calibri"/>
              </a:rPr>
              <a:t>2014 </a:t>
            </a:r>
            <a:r>
              <a:rPr lang="ru-RU" sz="2700" kern="1200" dirty="0">
                <a:solidFill>
                  <a:srgbClr val="040E08"/>
                </a:solidFill>
                <a:latin typeface="Calibri"/>
              </a:rPr>
              <a:t>год – </a:t>
            </a:r>
            <a:r>
              <a:rPr lang="ru-RU" sz="2700" b="1" kern="1200" dirty="0">
                <a:solidFill>
                  <a:srgbClr val="040E08"/>
                </a:solidFill>
                <a:latin typeface="Calibri"/>
              </a:rPr>
              <a:t>760 место </a:t>
            </a:r>
            <a:r>
              <a:rPr lang="ru-RU" sz="2700" kern="1200" dirty="0">
                <a:solidFill>
                  <a:srgbClr val="040E08"/>
                </a:solidFill>
                <a:latin typeface="Calibri"/>
              </a:rPr>
              <a:t>по России </a:t>
            </a:r>
            <a:r>
              <a:rPr lang="ru-RU" sz="2700" b="1" kern="1200" dirty="0">
                <a:solidFill>
                  <a:srgbClr val="040E08"/>
                </a:solidFill>
                <a:latin typeface="Calibri"/>
              </a:rPr>
              <a:t>/ </a:t>
            </a:r>
            <a:r>
              <a:rPr lang="ru-RU" sz="2700" b="1" kern="1200" dirty="0" smtClean="0">
                <a:solidFill>
                  <a:srgbClr val="040E08"/>
                </a:solidFill>
                <a:latin typeface="Calibri"/>
              </a:rPr>
              <a:t>120 </a:t>
            </a:r>
            <a:r>
              <a:rPr lang="ru-RU" sz="2700" b="1" kern="1200" dirty="0">
                <a:solidFill>
                  <a:srgbClr val="040E08"/>
                </a:solidFill>
                <a:latin typeface="Calibri"/>
              </a:rPr>
              <a:t>место </a:t>
            </a:r>
            <a:r>
              <a:rPr lang="ru-RU" sz="2700" kern="1200" dirty="0">
                <a:solidFill>
                  <a:srgbClr val="040E08"/>
                </a:solidFill>
                <a:latin typeface="Calibri"/>
              </a:rPr>
              <a:t>по ХМАО-Югре;</a:t>
            </a:r>
          </a:p>
          <a:p>
            <a:pPr lvl="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</a:pPr>
            <a:r>
              <a:rPr lang="ru-RU" sz="2700" kern="1200" dirty="0">
                <a:solidFill>
                  <a:srgbClr val="040E08"/>
                </a:solidFill>
                <a:latin typeface="Calibri"/>
              </a:rPr>
              <a:t>2015 год </a:t>
            </a:r>
            <a:r>
              <a:rPr lang="ru-RU" sz="2700" b="1" kern="1200" dirty="0">
                <a:solidFill>
                  <a:srgbClr val="040E08"/>
                </a:solidFill>
                <a:latin typeface="Calibri"/>
              </a:rPr>
              <a:t>– 9 место </a:t>
            </a:r>
            <a:r>
              <a:rPr lang="ru-RU" sz="2700" kern="1200" dirty="0">
                <a:solidFill>
                  <a:srgbClr val="040E08"/>
                </a:solidFill>
                <a:latin typeface="Calibri"/>
              </a:rPr>
              <a:t>по России </a:t>
            </a:r>
            <a:r>
              <a:rPr lang="ru-RU" sz="2700" b="1" kern="1200" dirty="0">
                <a:solidFill>
                  <a:srgbClr val="040E08"/>
                </a:solidFill>
                <a:latin typeface="Calibri"/>
              </a:rPr>
              <a:t>/  3 место </a:t>
            </a:r>
            <a:r>
              <a:rPr lang="ru-RU" sz="2700" kern="1200" dirty="0">
                <a:solidFill>
                  <a:srgbClr val="040E08"/>
                </a:solidFill>
                <a:latin typeface="Calibri"/>
              </a:rPr>
              <a:t>по ХМАО-Югре.</a:t>
            </a:r>
          </a:p>
          <a:p>
            <a:pPr algn="just">
              <a:spcBef>
                <a:spcPts val="0"/>
              </a:spcBef>
            </a:pPr>
            <a:endParaRPr lang="ru-RU" sz="2700" dirty="0">
              <a:solidFill>
                <a:srgbClr val="040E08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476672"/>
            <a:ext cx="7056784" cy="715963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3200" b="1" dirty="0" smtClean="0">
                <a:solidFill>
                  <a:srgbClr val="040E08"/>
                </a:solidFill>
                <a:latin typeface="Calibr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solidFill>
                  <a:srgbClr val="040E08"/>
                </a:solidFill>
                <a:latin typeface="Calibr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rgbClr val="040E08"/>
                </a:solidFill>
                <a:latin typeface="Calibr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</a:t>
            </a:r>
            <a:r>
              <a:rPr lang="ru-RU" sz="3200" b="1" dirty="0" smtClean="0">
                <a:solidFill>
                  <a:srgbClr val="040E08"/>
                </a:solidFill>
                <a:latin typeface="Calibri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частие ДОУ г.Сургута в рейтинге «Лучшие ДОУ России – 2015» </a:t>
            </a:r>
            <a:r>
              <a:rPr lang="ru-RU" sz="3200" dirty="0">
                <a:solidFill>
                  <a:srgbClr val="040E08"/>
                </a:solidFill>
                <a:latin typeface="Calibri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3200" dirty="0">
                <a:solidFill>
                  <a:srgbClr val="040E08"/>
                </a:solidFill>
                <a:latin typeface="Calibri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ru-RU" sz="3200" dirty="0">
              <a:solidFill>
                <a:srgbClr val="040E08"/>
              </a:solidFill>
              <a:latin typeface="Calibri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700808"/>
            <a:ext cx="8539336" cy="4771256"/>
          </a:xfrm>
        </p:spPr>
        <p:txBody>
          <a:bodyPr numCol="2"/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u-RU" dirty="0" smtClean="0">
                <a:solidFill>
                  <a:srgbClr val="040E08"/>
                </a:solidFill>
                <a:latin typeface="Calibri" pitchFamily="34" charset="0"/>
              </a:rPr>
              <a:t>№ 25 – 9 место,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u-RU" dirty="0" smtClean="0">
                <a:solidFill>
                  <a:srgbClr val="040E08"/>
                </a:solidFill>
                <a:latin typeface="Calibri" pitchFamily="34" charset="0"/>
              </a:rPr>
              <a:t>№ 81 – 20 место,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u-RU" dirty="0" smtClean="0">
                <a:solidFill>
                  <a:srgbClr val="040E08"/>
                </a:solidFill>
                <a:latin typeface="Calibri" pitchFamily="34" charset="0"/>
              </a:rPr>
              <a:t>№ 40 – 22 место,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u-RU" dirty="0" smtClean="0">
                <a:solidFill>
                  <a:srgbClr val="040E08"/>
                </a:solidFill>
                <a:latin typeface="Calibri" pitchFamily="34" charset="0"/>
              </a:rPr>
              <a:t>№ 24 – 36 место,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u-RU" dirty="0" smtClean="0">
                <a:solidFill>
                  <a:srgbClr val="040E08"/>
                </a:solidFill>
                <a:latin typeface="Calibri" pitchFamily="34" charset="0"/>
              </a:rPr>
              <a:t>№ 9 - 37 место,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u-RU" dirty="0" smtClean="0">
                <a:solidFill>
                  <a:srgbClr val="040E08"/>
                </a:solidFill>
                <a:latin typeface="Calibri" pitchFamily="34" charset="0"/>
              </a:rPr>
              <a:t>№ 26 – 40 место,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ru-RU" dirty="0" smtClean="0">
              <a:solidFill>
                <a:srgbClr val="040E08"/>
              </a:solidFill>
              <a:latin typeface="Calibri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u-RU" dirty="0" smtClean="0">
                <a:solidFill>
                  <a:srgbClr val="040E08"/>
                </a:solidFill>
                <a:latin typeface="Calibri" pitchFamily="34" charset="0"/>
              </a:rPr>
              <a:t>№ 65 – 45 место,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u-RU" dirty="0" smtClean="0">
                <a:solidFill>
                  <a:srgbClr val="040E08"/>
                </a:solidFill>
                <a:latin typeface="Calibri" pitchFamily="34" charset="0"/>
              </a:rPr>
              <a:t>№ 39 – 51 место,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u-RU" dirty="0" smtClean="0">
                <a:solidFill>
                  <a:srgbClr val="040E08"/>
                </a:solidFill>
                <a:latin typeface="Calibri" pitchFamily="34" charset="0"/>
              </a:rPr>
              <a:t>№ 29 - 70 место,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u-RU" dirty="0" smtClean="0">
                <a:solidFill>
                  <a:srgbClr val="040E08"/>
                </a:solidFill>
                <a:latin typeface="Calibri" pitchFamily="34" charset="0"/>
              </a:rPr>
              <a:t>№ 6 – 78 место,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u-RU" dirty="0" smtClean="0">
                <a:solidFill>
                  <a:srgbClr val="040E08"/>
                </a:solidFill>
                <a:latin typeface="Calibri" pitchFamily="34" charset="0"/>
              </a:rPr>
              <a:t>№ 78 – 85 место.</a:t>
            </a:r>
          </a:p>
          <a:p>
            <a:pPr>
              <a:buNone/>
            </a:pPr>
            <a:endParaRPr lang="ru-RU" dirty="0" smtClean="0">
              <a:solidFill>
                <a:srgbClr val="040E08"/>
              </a:solidFill>
              <a:latin typeface="Calibri" pitchFamily="34" charset="0"/>
            </a:endParaRPr>
          </a:p>
          <a:p>
            <a:pPr algn="just">
              <a:spcBef>
                <a:spcPts val="0"/>
              </a:spcBef>
            </a:pPr>
            <a:endParaRPr lang="ru-RU" dirty="0">
              <a:solidFill>
                <a:srgbClr val="040E08"/>
              </a:solidFill>
              <a:latin typeface="Calibri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476672"/>
            <a:ext cx="7056784" cy="715963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3200" b="1" dirty="0" smtClean="0">
                <a:solidFill>
                  <a:srgbClr val="040E08"/>
                </a:solidFill>
                <a:latin typeface="Calibr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solidFill>
                  <a:srgbClr val="040E08"/>
                </a:solidFill>
                <a:latin typeface="Calibr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rgbClr val="040E08"/>
                </a:solidFill>
              </a:rPr>
              <a:t>ДОУ г.Сургута, вошедшие в топ 100 лучших ДОУ по России</a:t>
            </a:r>
            <a:r>
              <a:rPr lang="ru-RU" sz="3200" dirty="0">
                <a:solidFill>
                  <a:srgbClr val="040E08"/>
                </a:solidFill>
                <a:latin typeface="Calibri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3200" dirty="0">
                <a:solidFill>
                  <a:srgbClr val="040E08"/>
                </a:solidFill>
                <a:latin typeface="Calibri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ru-RU" sz="3200" dirty="0">
              <a:solidFill>
                <a:srgbClr val="040E08"/>
              </a:solidFill>
              <a:latin typeface="Calibri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07704" y="260648"/>
            <a:ext cx="7056784" cy="715963"/>
          </a:xfrm>
        </p:spPr>
        <p:txBody>
          <a:bodyPr/>
          <a:lstStyle/>
          <a:p>
            <a:pPr algn="just"/>
            <a:r>
              <a:rPr lang="ru-RU" sz="3200" b="1" dirty="0" smtClean="0">
                <a:solidFill>
                  <a:srgbClr val="040E08"/>
                </a:solidFill>
              </a:rPr>
              <a:t>ДОУ г.Сургута, вошедшие в топ 100 лучших ДОУ по </a:t>
            </a:r>
            <a:r>
              <a:rPr lang="ru-RU" sz="3200" b="1" dirty="0" err="1" smtClean="0">
                <a:solidFill>
                  <a:srgbClr val="040E08"/>
                </a:solidFill>
              </a:rPr>
              <a:t>ХМАО-Югре</a:t>
            </a:r>
            <a:endParaRPr lang="ru-RU" sz="3200" b="1" dirty="0">
              <a:solidFill>
                <a:srgbClr val="040E08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763688" y="1124744"/>
            <a:ext cx="7380312" cy="5276056"/>
          </a:xfrm>
        </p:spPr>
        <p:txBody>
          <a:bodyPr numCol="2"/>
          <a:lstStyle/>
          <a:p>
            <a:r>
              <a:rPr lang="ru-RU" sz="1800" dirty="0" smtClean="0">
                <a:solidFill>
                  <a:srgbClr val="040E08"/>
                </a:solidFill>
              </a:rPr>
              <a:t>№ 25 –3 место,</a:t>
            </a:r>
          </a:p>
          <a:p>
            <a:r>
              <a:rPr lang="ru-RU" sz="1800" dirty="0" smtClean="0">
                <a:solidFill>
                  <a:srgbClr val="040E08"/>
                </a:solidFill>
              </a:rPr>
              <a:t>№ 81 –10 место,</a:t>
            </a:r>
          </a:p>
          <a:p>
            <a:r>
              <a:rPr lang="ru-RU" sz="1800" dirty="0" smtClean="0">
                <a:solidFill>
                  <a:srgbClr val="040E08"/>
                </a:solidFill>
              </a:rPr>
              <a:t>№ 40  </a:t>
            </a:r>
            <a:r>
              <a:rPr lang="ru-RU" sz="1400" dirty="0" smtClean="0">
                <a:solidFill>
                  <a:srgbClr val="040E08"/>
                </a:solidFill>
              </a:rPr>
              <a:t>(50 лет ВЛКСМ) </a:t>
            </a:r>
            <a:r>
              <a:rPr lang="ru-RU" sz="1800" dirty="0" smtClean="0">
                <a:solidFill>
                  <a:srgbClr val="040E08"/>
                </a:solidFill>
              </a:rPr>
              <a:t>– 12 место,</a:t>
            </a:r>
          </a:p>
          <a:p>
            <a:r>
              <a:rPr lang="ru-RU" sz="1800" dirty="0" smtClean="0">
                <a:solidFill>
                  <a:srgbClr val="040E08"/>
                </a:solidFill>
              </a:rPr>
              <a:t>№ 24 –15 место,</a:t>
            </a:r>
          </a:p>
          <a:p>
            <a:r>
              <a:rPr lang="ru-RU" sz="1800" dirty="0" smtClean="0">
                <a:solidFill>
                  <a:srgbClr val="040E08"/>
                </a:solidFill>
              </a:rPr>
              <a:t>№ 9 - 16 место,</a:t>
            </a:r>
          </a:p>
          <a:p>
            <a:r>
              <a:rPr lang="ru-RU" sz="1800" dirty="0" smtClean="0">
                <a:solidFill>
                  <a:srgbClr val="040E08"/>
                </a:solidFill>
              </a:rPr>
              <a:t>№ 26 – 18 место,</a:t>
            </a:r>
          </a:p>
          <a:p>
            <a:r>
              <a:rPr lang="ru-RU" sz="1800" dirty="0" smtClean="0">
                <a:solidFill>
                  <a:srgbClr val="040E08"/>
                </a:solidFill>
              </a:rPr>
              <a:t>№ 65 – 20 место,</a:t>
            </a:r>
          </a:p>
          <a:p>
            <a:r>
              <a:rPr lang="ru-RU" sz="1800" dirty="0" smtClean="0">
                <a:solidFill>
                  <a:srgbClr val="040E08"/>
                </a:solidFill>
              </a:rPr>
              <a:t>№ 39 –23 место,</a:t>
            </a:r>
          </a:p>
          <a:p>
            <a:r>
              <a:rPr lang="ru-RU" sz="1800" dirty="0" smtClean="0">
                <a:solidFill>
                  <a:srgbClr val="040E08"/>
                </a:solidFill>
              </a:rPr>
              <a:t>№ 29 - 26 место,</a:t>
            </a:r>
          </a:p>
          <a:p>
            <a:r>
              <a:rPr lang="ru-RU" sz="1800" dirty="0" smtClean="0">
                <a:solidFill>
                  <a:srgbClr val="040E08"/>
                </a:solidFill>
              </a:rPr>
              <a:t>№ 6 –27 место,</a:t>
            </a:r>
          </a:p>
          <a:p>
            <a:r>
              <a:rPr lang="ru-RU" sz="1800" dirty="0" smtClean="0">
                <a:solidFill>
                  <a:srgbClr val="040E08"/>
                </a:solidFill>
              </a:rPr>
              <a:t>№ 78 –30 место.</a:t>
            </a:r>
          </a:p>
          <a:p>
            <a:r>
              <a:rPr lang="ru-RU" sz="1800" dirty="0" smtClean="0">
                <a:solidFill>
                  <a:srgbClr val="040E08"/>
                </a:solidFill>
              </a:rPr>
              <a:t>№ 17 - 34 место,</a:t>
            </a:r>
          </a:p>
          <a:p>
            <a:r>
              <a:rPr lang="ru-RU" sz="1800" dirty="0" smtClean="0">
                <a:solidFill>
                  <a:srgbClr val="040E08"/>
                </a:solidFill>
              </a:rPr>
              <a:t>№ 83 - 36 место,</a:t>
            </a:r>
          </a:p>
          <a:p>
            <a:r>
              <a:rPr lang="ru-RU" sz="1800" dirty="0" smtClean="0">
                <a:solidFill>
                  <a:srgbClr val="040E08"/>
                </a:solidFill>
              </a:rPr>
              <a:t>№ 61 - 37 место,</a:t>
            </a:r>
          </a:p>
          <a:p>
            <a:r>
              <a:rPr lang="ru-RU" sz="1800" dirty="0" smtClean="0">
                <a:solidFill>
                  <a:srgbClr val="040E08"/>
                </a:solidFill>
              </a:rPr>
              <a:t>№ 92 </a:t>
            </a:r>
            <a:r>
              <a:rPr lang="ru-RU" sz="1400" dirty="0" smtClean="0">
                <a:solidFill>
                  <a:srgbClr val="040E08"/>
                </a:solidFill>
              </a:rPr>
              <a:t>(Фёдорова) </a:t>
            </a:r>
            <a:r>
              <a:rPr lang="ru-RU" sz="1800" dirty="0" smtClean="0">
                <a:solidFill>
                  <a:srgbClr val="040E08"/>
                </a:solidFill>
              </a:rPr>
              <a:t>- 38 место,</a:t>
            </a:r>
          </a:p>
          <a:p>
            <a:r>
              <a:rPr lang="ru-RU" sz="1800" dirty="0" smtClean="0">
                <a:solidFill>
                  <a:srgbClr val="040E08"/>
                </a:solidFill>
              </a:rPr>
              <a:t>№ 6 (</a:t>
            </a:r>
            <a:r>
              <a:rPr lang="ru-RU" sz="1400" dirty="0" smtClean="0">
                <a:solidFill>
                  <a:srgbClr val="040E08"/>
                </a:solidFill>
              </a:rPr>
              <a:t>Нефтяников) </a:t>
            </a:r>
            <a:r>
              <a:rPr lang="ru-RU" sz="1800" dirty="0" smtClean="0">
                <a:solidFill>
                  <a:srgbClr val="040E08"/>
                </a:solidFill>
              </a:rPr>
              <a:t>– 39 место,</a:t>
            </a:r>
          </a:p>
          <a:p>
            <a:r>
              <a:rPr lang="ru-RU" sz="1800" dirty="0" smtClean="0">
                <a:solidFill>
                  <a:srgbClr val="040E08"/>
                </a:solidFill>
              </a:rPr>
              <a:t>№ 20 – 46 место, </a:t>
            </a:r>
          </a:p>
          <a:p>
            <a:endParaRPr lang="ru-RU" sz="1800" dirty="0" smtClean="0">
              <a:solidFill>
                <a:srgbClr val="040E08"/>
              </a:solidFill>
            </a:endParaRPr>
          </a:p>
          <a:p>
            <a:endParaRPr lang="ru-RU" sz="1800" dirty="0" smtClean="0">
              <a:solidFill>
                <a:srgbClr val="040E08"/>
              </a:solidFill>
            </a:endParaRPr>
          </a:p>
          <a:p>
            <a:r>
              <a:rPr lang="ru-RU" sz="1800" dirty="0" smtClean="0">
                <a:solidFill>
                  <a:srgbClr val="040E08"/>
                </a:solidFill>
              </a:rPr>
              <a:t>№ 38 – 49 место,</a:t>
            </a:r>
          </a:p>
          <a:p>
            <a:r>
              <a:rPr lang="ru-RU" sz="1800" dirty="0" smtClean="0">
                <a:solidFill>
                  <a:srgbClr val="040E08"/>
                </a:solidFill>
              </a:rPr>
              <a:t>№ 7 – 52 место,</a:t>
            </a:r>
          </a:p>
          <a:p>
            <a:r>
              <a:rPr lang="ru-RU" sz="1800" dirty="0" smtClean="0">
                <a:solidFill>
                  <a:srgbClr val="040E08"/>
                </a:solidFill>
              </a:rPr>
              <a:t>№ 27 </a:t>
            </a:r>
            <a:r>
              <a:rPr lang="ru-RU" sz="1400" dirty="0" smtClean="0">
                <a:solidFill>
                  <a:srgbClr val="040E08"/>
                </a:solidFill>
              </a:rPr>
              <a:t>(Взлетный)</a:t>
            </a:r>
            <a:r>
              <a:rPr lang="ru-RU" sz="1800" dirty="0" smtClean="0">
                <a:solidFill>
                  <a:srgbClr val="040E08"/>
                </a:solidFill>
              </a:rPr>
              <a:t> – 54 место,</a:t>
            </a:r>
          </a:p>
          <a:p>
            <a:r>
              <a:rPr lang="ru-RU" sz="1800" dirty="0" smtClean="0">
                <a:solidFill>
                  <a:srgbClr val="040E08"/>
                </a:solidFill>
              </a:rPr>
              <a:t>"Прогимназия" – 55 место, </a:t>
            </a:r>
          </a:p>
          <a:p>
            <a:r>
              <a:rPr lang="ru-RU" sz="1800" dirty="0" smtClean="0">
                <a:solidFill>
                  <a:srgbClr val="040E08"/>
                </a:solidFill>
              </a:rPr>
              <a:t>№ 11 – 61 место,</a:t>
            </a:r>
          </a:p>
          <a:p>
            <a:r>
              <a:rPr lang="ru-RU" sz="1800" dirty="0" smtClean="0">
                <a:solidFill>
                  <a:srgbClr val="040E08"/>
                </a:solidFill>
              </a:rPr>
              <a:t>№ 71 – 65 место,</a:t>
            </a:r>
          </a:p>
          <a:p>
            <a:r>
              <a:rPr lang="ru-RU" sz="1800" dirty="0" smtClean="0">
                <a:solidFill>
                  <a:srgbClr val="040E08"/>
                </a:solidFill>
              </a:rPr>
              <a:t>№ 15  - 66 место,</a:t>
            </a:r>
          </a:p>
          <a:p>
            <a:r>
              <a:rPr lang="ru-RU" sz="1800" dirty="0" smtClean="0">
                <a:solidFill>
                  <a:srgbClr val="040E08"/>
                </a:solidFill>
              </a:rPr>
              <a:t>№ 76 – 72 место,</a:t>
            </a:r>
          </a:p>
          <a:p>
            <a:r>
              <a:rPr lang="ru-RU" sz="1800" dirty="0" smtClean="0">
                <a:solidFill>
                  <a:srgbClr val="040E08"/>
                </a:solidFill>
              </a:rPr>
              <a:t>№ 57 – 74 место,</a:t>
            </a:r>
          </a:p>
          <a:p>
            <a:r>
              <a:rPr lang="ru-RU" sz="1800" dirty="0" smtClean="0">
                <a:solidFill>
                  <a:srgbClr val="040E08"/>
                </a:solidFill>
              </a:rPr>
              <a:t>№ 37 – 77 место,</a:t>
            </a:r>
          </a:p>
          <a:p>
            <a:r>
              <a:rPr lang="ru-RU" sz="1800" dirty="0" smtClean="0">
                <a:solidFill>
                  <a:srgbClr val="040E08"/>
                </a:solidFill>
              </a:rPr>
              <a:t>№ 79 – 81 место,</a:t>
            </a:r>
          </a:p>
          <a:p>
            <a:r>
              <a:rPr lang="ru-RU" sz="1800" dirty="0" smtClean="0">
                <a:solidFill>
                  <a:srgbClr val="040E08"/>
                </a:solidFill>
              </a:rPr>
              <a:t>«Перспектива» -83 место,</a:t>
            </a:r>
          </a:p>
          <a:p>
            <a:r>
              <a:rPr lang="ru-RU" sz="1800" dirty="0" smtClean="0">
                <a:solidFill>
                  <a:srgbClr val="040E08"/>
                </a:solidFill>
              </a:rPr>
              <a:t>№ 3 - 88 место,</a:t>
            </a:r>
          </a:p>
          <a:p>
            <a:r>
              <a:rPr lang="ru-RU" sz="1800" dirty="0" smtClean="0">
                <a:solidFill>
                  <a:srgbClr val="040E08"/>
                </a:solidFill>
              </a:rPr>
              <a:t>№ 27 </a:t>
            </a:r>
            <a:r>
              <a:rPr lang="ru-RU" sz="1400" dirty="0" smtClean="0">
                <a:solidFill>
                  <a:srgbClr val="040E08"/>
                </a:solidFill>
              </a:rPr>
              <a:t>(Озерная) </a:t>
            </a:r>
            <a:r>
              <a:rPr lang="ru-RU" sz="1800" dirty="0" smtClean="0">
                <a:solidFill>
                  <a:srgbClr val="040E08"/>
                </a:solidFill>
              </a:rPr>
              <a:t>– 89 место,</a:t>
            </a:r>
          </a:p>
          <a:p>
            <a:r>
              <a:rPr lang="ru-RU" sz="1800" dirty="0" smtClean="0">
                <a:solidFill>
                  <a:srgbClr val="040E08"/>
                </a:solidFill>
              </a:rPr>
              <a:t>СОШ № 26 – 95 место,</a:t>
            </a:r>
          </a:p>
          <a:p>
            <a:r>
              <a:rPr lang="ru-RU" sz="1800" dirty="0" smtClean="0">
                <a:solidFill>
                  <a:srgbClr val="040E08"/>
                </a:solidFill>
              </a:rPr>
              <a:t>№ 77 </a:t>
            </a:r>
            <a:r>
              <a:rPr lang="ru-RU" sz="1400" dirty="0" smtClean="0">
                <a:solidFill>
                  <a:srgbClr val="040E08"/>
                </a:solidFill>
              </a:rPr>
              <a:t>(Геологическая)</a:t>
            </a:r>
            <a:r>
              <a:rPr lang="ru-RU" sz="1800" dirty="0" smtClean="0">
                <a:solidFill>
                  <a:srgbClr val="040E08"/>
                </a:solidFill>
              </a:rPr>
              <a:t> - 98 место</a:t>
            </a:r>
          </a:p>
          <a:p>
            <a:pPr marL="0" indent="0" algn="just">
              <a:buNone/>
            </a:pPr>
            <a:endParaRPr lang="ru-RU" sz="1800" dirty="0">
              <a:solidFill>
                <a:srgbClr val="040E08"/>
              </a:solidFill>
            </a:endParaRPr>
          </a:p>
          <a:p>
            <a:pPr marL="0" indent="0" algn="just">
              <a:buNone/>
            </a:pPr>
            <a:endParaRPr lang="ru-RU" sz="1800" dirty="0">
              <a:solidFill>
                <a:srgbClr val="040E08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2"/>
          <p:cNvSpPr txBox="1">
            <a:spLocks/>
          </p:cNvSpPr>
          <p:nvPr/>
        </p:nvSpPr>
        <p:spPr bwMode="auto">
          <a:xfrm>
            <a:off x="323528" y="332656"/>
            <a:ext cx="7128792" cy="71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7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40E08"/>
                </a:solidFill>
                <a:effectLst/>
                <a:uLnTx/>
                <a:uFillTx/>
                <a:latin typeface="Calibr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40E08"/>
                </a:solidFill>
                <a:effectLst/>
                <a:uLnTx/>
                <a:uFillTx/>
                <a:latin typeface="Calibr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40E08"/>
                </a:solidFill>
                <a:effectLst/>
                <a:uLnTx/>
                <a:uFillTx/>
                <a:latin typeface="Calibr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Направления оценки деятельности ДОУ </a:t>
            </a: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40E08"/>
                </a:solidFill>
                <a:effectLst/>
                <a:uLnTx/>
                <a:uFillTx/>
                <a:latin typeface="Calibri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40E08"/>
                </a:solidFill>
                <a:effectLst/>
                <a:uLnTx/>
                <a:uFillTx/>
                <a:latin typeface="Calibri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kumimoji="0" lang="ru-RU" sz="3200" b="0" i="0" u="none" strike="noStrike" kern="0" cap="none" spc="0" normalizeH="0" baseline="0" noProof="0" dirty="0">
              <a:ln>
                <a:noFill/>
              </a:ln>
              <a:solidFill>
                <a:srgbClr val="040E08"/>
              </a:solidFill>
              <a:effectLst/>
              <a:uLnTx/>
              <a:uFillTx/>
              <a:latin typeface="Calibri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ru-RU" sz="2800" dirty="0" smtClean="0">
                <a:solidFill>
                  <a:srgbClr val="040E08"/>
                </a:solidFill>
                <a:latin typeface="Calibri" pitchFamily="34" charset="0"/>
              </a:rPr>
              <a:t>Условия, созданные для ребенка в ДОУ:</a:t>
            </a:r>
          </a:p>
          <a:p>
            <a:pPr algn="just">
              <a:buNone/>
            </a:pPr>
            <a:r>
              <a:rPr lang="ru-RU" sz="2800" dirty="0" smtClean="0">
                <a:solidFill>
                  <a:srgbClr val="040E08"/>
                </a:solidFill>
                <a:latin typeface="Calibri" pitchFamily="34" charset="0"/>
              </a:rPr>
              <a:t>-	здоровье и безопасность,</a:t>
            </a:r>
          </a:p>
          <a:p>
            <a:pPr algn="just">
              <a:buFontTx/>
              <a:buChar char="-"/>
            </a:pPr>
            <a:r>
              <a:rPr lang="ru-RU" sz="2800" dirty="0" smtClean="0">
                <a:solidFill>
                  <a:srgbClr val="040E08"/>
                </a:solidFill>
                <a:latin typeface="Calibri" pitchFamily="34" charset="0"/>
              </a:rPr>
              <a:t>организация пространства.</a:t>
            </a:r>
          </a:p>
          <a:p>
            <a:pPr algn="just">
              <a:buNone/>
            </a:pPr>
            <a:endParaRPr lang="ru-RU" sz="2800" dirty="0" smtClean="0">
              <a:solidFill>
                <a:srgbClr val="040E08"/>
              </a:solidFill>
              <a:latin typeface="Calibri" pitchFamily="34" charset="0"/>
            </a:endParaRPr>
          </a:p>
          <a:p>
            <a:pPr lvl="0" algn="just"/>
            <a:r>
              <a:rPr lang="ru-RU" sz="2800" dirty="0" smtClean="0">
                <a:solidFill>
                  <a:srgbClr val="040E08"/>
                </a:solidFill>
                <a:latin typeface="Calibri" pitchFamily="34" charset="0"/>
              </a:rPr>
              <a:t>Педагоги, работающие с детьми в ДОУ.</a:t>
            </a:r>
          </a:p>
          <a:p>
            <a:pPr lvl="0" algn="just">
              <a:buNone/>
            </a:pPr>
            <a:endParaRPr lang="ru-RU" sz="2800" dirty="0" smtClean="0">
              <a:solidFill>
                <a:srgbClr val="040E08"/>
              </a:solidFill>
              <a:latin typeface="Calibri" pitchFamily="34" charset="0"/>
            </a:endParaRPr>
          </a:p>
          <a:p>
            <a:pPr lvl="0" algn="just"/>
            <a:r>
              <a:rPr lang="ru-RU" sz="2800" dirty="0" smtClean="0">
                <a:solidFill>
                  <a:srgbClr val="040E08"/>
                </a:solidFill>
                <a:latin typeface="Calibri" pitchFamily="34" charset="0"/>
              </a:rPr>
              <a:t>Дополнительные услуги в ДОУ.</a:t>
            </a:r>
          </a:p>
          <a:p>
            <a:pPr algn="just"/>
            <a:endParaRPr lang="ru-RU" sz="2800" dirty="0">
              <a:solidFill>
                <a:srgbClr val="040E08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9892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2"/>
          <p:cNvSpPr txBox="1">
            <a:spLocks/>
          </p:cNvSpPr>
          <p:nvPr/>
        </p:nvSpPr>
        <p:spPr bwMode="auto">
          <a:xfrm>
            <a:off x="323528" y="476672"/>
            <a:ext cx="7128792" cy="71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7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040E08"/>
                </a:solidFill>
                <a:effectLst/>
                <a:uLnTx/>
                <a:uFillTx/>
                <a:latin typeface="Calibr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ru-RU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040E08"/>
                </a:solidFill>
                <a:effectLst/>
                <a:uLnTx/>
                <a:uFillTx/>
                <a:latin typeface="Calibr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ru-RU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040E08"/>
                </a:solidFill>
                <a:effectLst/>
                <a:uLnTx/>
                <a:uFillTx/>
                <a:latin typeface="Calibr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Критерии</a:t>
            </a:r>
            <a:r>
              <a:rPr kumimoji="0" lang="ru-RU" sz="3000" b="1" i="0" u="none" strike="noStrike" kern="0" cap="none" spc="0" normalizeH="0" noProof="0" dirty="0" smtClean="0">
                <a:ln>
                  <a:noFill/>
                </a:ln>
                <a:solidFill>
                  <a:srgbClr val="040E08"/>
                </a:solidFill>
                <a:effectLst/>
                <a:uLnTx/>
                <a:uFillTx/>
                <a:latin typeface="Calibr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оценивания по степени значимости по направлению «Педагоги, работающие с детьми» </a:t>
            </a:r>
            <a:r>
              <a:rPr kumimoji="0" lang="ru-RU" sz="3000" b="0" i="0" u="none" strike="noStrike" kern="0" cap="none" spc="0" normalizeH="0" baseline="0" noProof="0" dirty="0" smtClean="0">
                <a:ln>
                  <a:noFill/>
                </a:ln>
                <a:solidFill>
                  <a:srgbClr val="040E08"/>
                </a:solidFill>
                <a:effectLst/>
                <a:uLnTx/>
                <a:uFillTx/>
                <a:latin typeface="Calibri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kumimoji="0" lang="ru-RU" sz="3000" b="0" i="0" u="none" strike="noStrike" kern="0" cap="none" spc="0" normalizeH="0" baseline="0" noProof="0" dirty="0" smtClean="0">
                <a:ln>
                  <a:noFill/>
                </a:ln>
                <a:solidFill>
                  <a:srgbClr val="040E08"/>
                </a:solidFill>
                <a:effectLst/>
                <a:uLnTx/>
                <a:uFillTx/>
                <a:latin typeface="Calibri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kumimoji="0" lang="ru-RU" sz="3000" b="0" i="0" u="none" strike="noStrike" kern="0" cap="none" spc="0" normalizeH="0" baseline="0" noProof="0" dirty="0">
              <a:ln>
                <a:noFill/>
              </a:ln>
              <a:solidFill>
                <a:srgbClr val="040E08"/>
              </a:solidFill>
              <a:effectLst/>
              <a:uLnTx/>
              <a:uFillTx/>
              <a:latin typeface="Calibri" pitchFamily="34" charset="0"/>
              <a:ea typeface="+mj-ea"/>
              <a:cs typeface="Calibri" panose="020F0502020204030204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395536" y="1628800"/>
          <a:ext cx="8352928" cy="5175897"/>
        </p:xfrm>
        <a:graphic>
          <a:graphicData uri="http://schemas.openxmlformats.org/drawingml/2006/table">
            <a:tbl>
              <a:tblPr/>
              <a:tblGrid>
                <a:gridCol w="508782"/>
                <a:gridCol w="6752065"/>
                <a:gridCol w="1092081"/>
              </a:tblGrid>
              <a:tr h="6301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40E08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№ </a:t>
                      </a:r>
                      <a:r>
                        <a:rPr lang="ru-RU" sz="1800" dirty="0" err="1">
                          <a:solidFill>
                            <a:srgbClr val="040E08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п</a:t>
                      </a:r>
                      <a:r>
                        <a:rPr lang="ru-RU" sz="1800" dirty="0">
                          <a:solidFill>
                            <a:srgbClr val="040E08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ru-RU" sz="1800" dirty="0" err="1">
                          <a:solidFill>
                            <a:srgbClr val="040E08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п</a:t>
                      </a:r>
                      <a:endParaRPr lang="ru-RU" sz="1800" dirty="0">
                        <a:solidFill>
                          <a:srgbClr val="040E08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59784" marR="597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40E08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Критерии оценки </a:t>
                      </a:r>
                      <a:r>
                        <a:rPr lang="ru-RU" sz="1800" dirty="0" err="1">
                          <a:solidFill>
                            <a:srgbClr val="040E08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рейтингирования</a:t>
                      </a:r>
                      <a:endParaRPr lang="ru-RU" sz="1800" dirty="0">
                        <a:solidFill>
                          <a:srgbClr val="040E08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59784" marR="597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40E08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Степень знач.</a:t>
                      </a:r>
                    </a:p>
                  </a:txBody>
                  <a:tcPr marL="59784" marR="597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01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40E08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59784" marR="597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40E08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Кол-во </a:t>
                      </a:r>
                      <a:r>
                        <a:rPr lang="ru-RU" sz="1800" dirty="0">
                          <a:solidFill>
                            <a:srgbClr val="040E08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штатных педагогов (воспитателей и старших воспитателей) на одного ребенка</a:t>
                      </a:r>
                    </a:p>
                  </a:txBody>
                  <a:tcPr marL="59784" marR="597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40E08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12,11%</a:t>
                      </a:r>
                    </a:p>
                  </a:txBody>
                  <a:tcPr marL="59784" marR="597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8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40E08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59784" marR="597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40E08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Кол-во </a:t>
                      </a:r>
                      <a:r>
                        <a:rPr lang="ru-RU" sz="1800" dirty="0">
                          <a:solidFill>
                            <a:srgbClr val="040E08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педагогов-специалистов </a:t>
                      </a:r>
                      <a:r>
                        <a:rPr lang="ru-RU" sz="1800" dirty="0" smtClean="0">
                          <a:solidFill>
                            <a:srgbClr val="040E08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на </a:t>
                      </a:r>
                      <a:r>
                        <a:rPr lang="ru-RU" sz="1800" dirty="0">
                          <a:solidFill>
                            <a:srgbClr val="040E08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одного ребенка</a:t>
                      </a:r>
                    </a:p>
                  </a:txBody>
                  <a:tcPr marL="59784" marR="597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40E08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11,33%</a:t>
                      </a:r>
                    </a:p>
                  </a:txBody>
                  <a:tcPr marL="59784" marR="597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5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40E08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59784" marR="597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40E08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Доля педагогов со стажем работы от 5 до 25 лет</a:t>
                      </a:r>
                    </a:p>
                  </a:txBody>
                  <a:tcPr marL="59784" marR="597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40E08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8,20%</a:t>
                      </a:r>
                    </a:p>
                  </a:txBody>
                  <a:tcPr marL="59784" marR="597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5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40E08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59784" marR="597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40E08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Доля педагогов со стажем работы от 0 до 5 лет</a:t>
                      </a:r>
                    </a:p>
                  </a:txBody>
                  <a:tcPr marL="59784" marR="597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40E08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8,01%</a:t>
                      </a:r>
                    </a:p>
                  </a:txBody>
                  <a:tcPr marL="59784" marR="597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01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40E08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59784" marR="597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40E08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Доля педагогов со средним профессиональным </a:t>
                      </a:r>
                      <a:r>
                        <a:rPr lang="ru-RU" sz="1800" dirty="0" smtClean="0">
                          <a:solidFill>
                            <a:srgbClr val="040E08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образованием, </a:t>
                      </a:r>
                      <a:r>
                        <a:rPr lang="ru-RU" sz="1800" dirty="0">
                          <a:solidFill>
                            <a:srgbClr val="040E08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в том числе с профильным дошкольным образованием</a:t>
                      </a:r>
                    </a:p>
                  </a:txBody>
                  <a:tcPr marL="59784" marR="597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40E08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6,45%</a:t>
                      </a:r>
                    </a:p>
                  </a:txBody>
                  <a:tcPr marL="59784" marR="597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5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40E08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59784" marR="597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40E08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Доля педагогов с первой категорией</a:t>
                      </a:r>
                    </a:p>
                  </a:txBody>
                  <a:tcPr marL="59784" marR="597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40E08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4,69%</a:t>
                      </a:r>
                    </a:p>
                  </a:txBody>
                  <a:tcPr marL="59784" marR="597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01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40E08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59784" marR="597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40E08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Доля сотрудников учреждения прошедших повышение квалификации за 2014-2015 учебный год</a:t>
                      </a:r>
                    </a:p>
                  </a:txBody>
                  <a:tcPr marL="59784" marR="597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40E08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4,30%</a:t>
                      </a:r>
                    </a:p>
                  </a:txBody>
                  <a:tcPr marL="59784" marR="597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01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40E08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9784" marR="597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40E08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Наличие наград, премий, поощрений у учреждения за участие в конкурсах и других мероприятиях</a:t>
                      </a:r>
                    </a:p>
                  </a:txBody>
                  <a:tcPr marL="59784" marR="597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40E08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4,69%</a:t>
                      </a:r>
                    </a:p>
                  </a:txBody>
                  <a:tcPr marL="59784" marR="597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5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40E08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59784" marR="597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40E08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Парциальные образовательные программы ДОУ</a:t>
                      </a:r>
                    </a:p>
                  </a:txBody>
                  <a:tcPr marL="59784" marR="597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40E08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4,69%</a:t>
                      </a:r>
                    </a:p>
                  </a:txBody>
                  <a:tcPr marL="59784" marR="597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5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40E08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10</a:t>
                      </a:r>
                    </a:p>
                  </a:txBody>
                  <a:tcPr marL="59784" marR="597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40E08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Авторские образовательные программы ДОУ</a:t>
                      </a:r>
                    </a:p>
                  </a:txBody>
                  <a:tcPr marL="59784" marR="597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40E08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4,30%</a:t>
                      </a:r>
                    </a:p>
                  </a:txBody>
                  <a:tcPr marL="59784" marR="597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1" name="Прямая соединительная линия 10"/>
          <p:cNvCxnSpPr/>
          <p:nvPr/>
        </p:nvCxnSpPr>
        <p:spPr bwMode="auto">
          <a:xfrm>
            <a:off x="323528" y="4629844"/>
            <a:ext cx="8424936" cy="0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44450">
            <a:solidFill>
              <a:srgbClr val="FF0000"/>
            </a:solidFill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049892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07704" y="260648"/>
            <a:ext cx="7056784" cy="715963"/>
          </a:xfrm>
        </p:spPr>
        <p:txBody>
          <a:bodyPr/>
          <a:lstStyle/>
          <a:p>
            <a:pPr algn="just"/>
            <a:r>
              <a:rPr lang="ru-RU" sz="3200" b="1" dirty="0" smtClean="0">
                <a:solidFill>
                  <a:srgbClr val="040E08"/>
                </a:solidFill>
              </a:rPr>
              <a:t>4 уровня оценки деятельности ДОУ</a:t>
            </a:r>
            <a:endParaRPr lang="ru-RU" sz="3200" b="1" dirty="0">
              <a:solidFill>
                <a:srgbClr val="040E08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763688" y="1628800"/>
            <a:ext cx="7380312" cy="4772000"/>
          </a:xfrm>
        </p:spPr>
        <p:txBody>
          <a:bodyPr numCol="1"/>
          <a:lstStyle/>
          <a:p>
            <a:pPr algn="ctr"/>
            <a:r>
              <a:rPr lang="ru-RU" sz="2800" dirty="0" smtClean="0">
                <a:solidFill>
                  <a:srgbClr val="040E08"/>
                </a:solidFill>
                <a:latin typeface="Calibri" pitchFamily="34" charset="0"/>
              </a:rPr>
              <a:t>75% и выше - «отлично»</a:t>
            </a:r>
          </a:p>
          <a:p>
            <a:pPr algn="ctr">
              <a:buNone/>
            </a:pPr>
            <a:endParaRPr lang="ru-RU" sz="2800" dirty="0" smtClean="0">
              <a:solidFill>
                <a:srgbClr val="040E08"/>
              </a:solidFill>
              <a:latin typeface="Calibri" pitchFamily="34" charset="0"/>
            </a:endParaRPr>
          </a:p>
          <a:p>
            <a:pPr algn="ctr"/>
            <a:r>
              <a:rPr lang="ru-RU" sz="2800" dirty="0" smtClean="0">
                <a:solidFill>
                  <a:srgbClr val="040E08"/>
                </a:solidFill>
                <a:latin typeface="Calibri" pitchFamily="34" charset="0"/>
              </a:rPr>
              <a:t>50% – 75% - «хорошо»</a:t>
            </a:r>
          </a:p>
          <a:p>
            <a:pPr algn="ctr">
              <a:buNone/>
            </a:pPr>
            <a:endParaRPr lang="ru-RU" sz="2800" dirty="0" smtClean="0">
              <a:solidFill>
                <a:srgbClr val="040E08"/>
              </a:solidFill>
              <a:latin typeface="Calibri" pitchFamily="34" charset="0"/>
            </a:endParaRPr>
          </a:p>
          <a:p>
            <a:pPr algn="ctr"/>
            <a:r>
              <a:rPr lang="ru-RU" sz="2800" dirty="0" smtClean="0">
                <a:solidFill>
                  <a:srgbClr val="040E08"/>
                </a:solidFill>
                <a:latin typeface="Calibri" pitchFamily="34" charset="0"/>
              </a:rPr>
              <a:t>25% – 50% - «удовлетворительно»</a:t>
            </a:r>
          </a:p>
          <a:p>
            <a:pPr algn="ctr">
              <a:buNone/>
            </a:pPr>
            <a:endParaRPr lang="ru-RU" sz="2800" dirty="0" smtClean="0">
              <a:solidFill>
                <a:srgbClr val="040E08"/>
              </a:solidFill>
              <a:latin typeface="Calibri" pitchFamily="34" charset="0"/>
            </a:endParaRPr>
          </a:p>
          <a:p>
            <a:pPr algn="ctr"/>
            <a:r>
              <a:rPr lang="ru-RU" sz="2800" dirty="0" smtClean="0">
                <a:solidFill>
                  <a:srgbClr val="040E08"/>
                </a:solidFill>
                <a:latin typeface="Calibri" pitchFamily="34" charset="0"/>
              </a:rPr>
              <a:t>25 % и менее - «неудовлетворительно»</a:t>
            </a:r>
          </a:p>
          <a:p>
            <a:pPr marL="0" indent="0" algn="ctr">
              <a:buNone/>
            </a:pPr>
            <a:endParaRPr lang="ru-RU" sz="2800" dirty="0">
              <a:solidFill>
                <a:srgbClr val="040E08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3521767"/>
              </p:ext>
            </p:extLst>
          </p:nvPr>
        </p:nvGraphicFramePr>
        <p:xfrm>
          <a:off x="265648" y="1778234"/>
          <a:ext cx="8626831" cy="4823541"/>
        </p:xfrm>
        <a:graphic>
          <a:graphicData uri="http://schemas.openxmlformats.org/drawingml/2006/table">
            <a:tbl>
              <a:tblPr firstRow="1" firstCol="1" bandRow="1"/>
              <a:tblGrid>
                <a:gridCol w="1858080"/>
                <a:gridCol w="1728192"/>
                <a:gridCol w="1080120"/>
                <a:gridCol w="1224136"/>
                <a:gridCol w="1296144"/>
                <a:gridCol w="1440159"/>
              </a:tblGrid>
              <a:tr h="38405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i="0" dirty="0">
                          <a:solidFill>
                            <a:srgbClr val="040E0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Вид рейтинга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i="0" dirty="0">
                          <a:solidFill>
                            <a:srgbClr val="040E0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Количество ОУ в группе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i="0" dirty="0">
                          <a:solidFill>
                            <a:srgbClr val="040E0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Оценка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013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i="0" dirty="0" err="1" smtClean="0">
                          <a:solidFill>
                            <a:srgbClr val="040E0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Отл</a:t>
                      </a:r>
                      <a:r>
                        <a:rPr lang="ru-RU" sz="2400" i="0" dirty="0" smtClean="0">
                          <a:solidFill>
                            <a:srgbClr val="040E0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  <a:endParaRPr lang="ru-RU" sz="2400" i="0" dirty="0">
                        <a:solidFill>
                          <a:srgbClr val="040E0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i="0" dirty="0" smtClean="0">
                          <a:solidFill>
                            <a:srgbClr val="040E0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Хор.</a:t>
                      </a:r>
                      <a:endParaRPr lang="ru-RU" sz="2400" i="0" dirty="0">
                        <a:solidFill>
                          <a:srgbClr val="040E0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i="0" dirty="0" err="1" smtClean="0">
                          <a:solidFill>
                            <a:srgbClr val="040E0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Удовл</a:t>
                      </a:r>
                      <a:r>
                        <a:rPr lang="ru-RU" sz="2400" i="0" dirty="0" smtClean="0">
                          <a:solidFill>
                            <a:srgbClr val="040E0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  <a:endParaRPr lang="ru-RU" sz="2400" i="0" dirty="0">
                        <a:solidFill>
                          <a:srgbClr val="040E0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i="0" dirty="0" err="1" smtClean="0">
                          <a:solidFill>
                            <a:srgbClr val="040E0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Неудовл</a:t>
                      </a:r>
                      <a:r>
                        <a:rPr lang="ru-RU" sz="2400" i="0" dirty="0" smtClean="0">
                          <a:solidFill>
                            <a:srgbClr val="040E0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 </a:t>
                      </a:r>
                      <a:r>
                        <a:rPr lang="ru-RU" sz="2400" i="0" dirty="0">
                          <a:solidFill>
                            <a:srgbClr val="040E0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87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rgbClr val="040E0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ХМАО -Югра </a:t>
                      </a:r>
                      <a:endParaRPr lang="ru-RU" sz="2400" dirty="0">
                        <a:solidFill>
                          <a:srgbClr val="040E0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40E0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371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40E0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solidFill>
                          <a:srgbClr val="040E0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rgbClr val="040E0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41 ОУ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rgbClr val="040E0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>
                          <a:solidFill>
                            <a:srgbClr val="040E0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(7,7</a:t>
                      </a:r>
                      <a:r>
                        <a:rPr lang="ru-RU" sz="2400" dirty="0" smtClean="0">
                          <a:solidFill>
                            <a:srgbClr val="040E0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%)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solidFill>
                          <a:srgbClr val="040E0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40E0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330 </a:t>
                      </a:r>
                      <a:r>
                        <a:rPr lang="ru-RU" sz="2400" dirty="0" smtClean="0">
                          <a:solidFill>
                            <a:srgbClr val="040E0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ОУ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rgbClr val="040E0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>
                          <a:solidFill>
                            <a:srgbClr val="040E0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(92,3%)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40E0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87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40E0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г. Сургут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40E0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40E0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400" b="1" dirty="0" smtClean="0">
                        <a:solidFill>
                          <a:srgbClr val="040E0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 smtClean="0">
                          <a:solidFill>
                            <a:srgbClr val="040E0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16 </a:t>
                      </a:r>
                      <a:r>
                        <a:rPr lang="ru-RU" sz="2400" dirty="0">
                          <a:solidFill>
                            <a:srgbClr val="040E0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ОУ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40E0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(27</a:t>
                      </a:r>
                      <a:r>
                        <a:rPr lang="ru-RU" sz="2400" dirty="0" smtClean="0">
                          <a:solidFill>
                            <a:srgbClr val="040E0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%)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solidFill>
                          <a:srgbClr val="040E0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rgbClr val="040E0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44 </a:t>
                      </a:r>
                      <a:r>
                        <a:rPr lang="ru-RU" sz="2400" dirty="0">
                          <a:solidFill>
                            <a:srgbClr val="040E0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ОУ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40E0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(73%)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40E0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Заголовок 2"/>
          <p:cNvSpPr txBox="1">
            <a:spLocks/>
          </p:cNvSpPr>
          <p:nvPr/>
        </p:nvSpPr>
        <p:spPr bwMode="auto">
          <a:xfrm>
            <a:off x="323528" y="476672"/>
            <a:ext cx="7128792" cy="71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7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40E08"/>
                </a:solidFill>
                <a:effectLst/>
                <a:uLnTx/>
                <a:uFillTx/>
                <a:latin typeface="Calibr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40E08"/>
                </a:solidFill>
                <a:effectLst/>
                <a:uLnTx/>
                <a:uFillTx/>
                <a:latin typeface="Calibr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40E08"/>
                </a:solidFill>
                <a:effectLst/>
                <a:uLnTx/>
                <a:uFillTx/>
                <a:latin typeface="Calibr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Итоговые</a:t>
            </a:r>
            <a:r>
              <a:rPr kumimoji="0" lang="ru-RU" sz="3200" b="1" i="0" u="none" strike="noStrike" kern="0" cap="none" spc="0" normalizeH="0" noProof="0" dirty="0" smtClean="0">
                <a:ln>
                  <a:noFill/>
                </a:ln>
                <a:solidFill>
                  <a:srgbClr val="040E08"/>
                </a:solidFill>
                <a:effectLst/>
                <a:uLnTx/>
                <a:uFillTx/>
                <a:latin typeface="Calibr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р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40E08"/>
                </a:solidFill>
                <a:effectLst/>
                <a:uLnTx/>
                <a:uFillTx/>
                <a:latin typeface="Calibr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езультаты</a:t>
            </a:r>
            <a:r>
              <a:rPr kumimoji="0" lang="ru-RU" sz="3200" b="1" i="0" u="none" strike="noStrike" kern="0" cap="none" spc="0" normalizeH="0" noProof="0" dirty="0" smtClean="0">
                <a:ln>
                  <a:noFill/>
                </a:ln>
                <a:solidFill>
                  <a:srgbClr val="040E08"/>
                </a:solidFill>
                <a:effectLst/>
                <a:uLnTx/>
                <a:uFillTx/>
                <a:latin typeface="Calibr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у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40E08"/>
                </a:solidFill>
                <a:effectLst/>
                <a:uLnTx/>
                <a:uFillTx/>
                <a:latin typeface="Calibri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частия ДОУ г.Сургута в рейтинге «Лучшие ДОУ России – 2015» </a:t>
            </a: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40E08"/>
                </a:solidFill>
                <a:effectLst/>
                <a:uLnTx/>
                <a:uFillTx/>
                <a:latin typeface="Calibri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40E08"/>
                </a:solidFill>
                <a:effectLst/>
                <a:uLnTx/>
                <a:uFillTx/>
                <a:latin typeface="Calibri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kumimoji="0" lang="ru-RU" sz="3200" b="0" i="0" u="none" strike="noStrike" kern="0" cap="none" spc="0" normalizeH="0" baseline="0" noProof="0" dirty="0">
              <a:ln>
                <a:noFill/>
              </a:ln>
              <a:solidFill>
                <a:srgbClr val="040E08"/>
              </a:solidFill>
              <a:effectLst/>
              <a:uLnTx/>
              <a:uFillTx/>
              <a:latin typeface="Calibri" pitchFamily="34" charset="0"/>
              <a:ea typeface="+mj-ea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9892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">
  <a:themeElements>
    <a:clrScheme name="powerpoint-template-24 11">
      <a:dk1>
        <a:srgbClr val="4D4D4D"/>
      </a:dk1>
      <a:lt1>
        <a:srgbClr val="FFFFFF"/>
      </a:lt1>
      <a:dk2>
        <a:srgbClr val="4D4D4D"/>
      </a:dk2>
      <a:lt2>
        <a:srgbClr val="00629E"/>
      </a:lt2>
      <a:accent1>
        <a:srgbClr val="0077C0"/>
      </a:accent1>
      <a:accent2>
        <a:srgbClr val="0082D2"/>
      </a:accent2>
      <a:accent3>
        <a:srgbClr val="FFFFFF"/>
      </a:accent3>
      <a:accent4>
        <a:srgbClr val="404040"/>
      </a:accent4>
      <a:accent5>
        <a:srgbClr val="AABDDC"/>
      </a:accent5>
      <a:accent6>
        <a:srgbClr val="0075BE"/>
      </a:accent6>
      <a:hlink>
        <a:srgbClr val="008CE2"/>
      </a:hlink>
      <a:folHlink>
        <a:srgbClr val="DDDDDD"/>
      </a:folHlink>
    </a:clrScheme>
    <a:fontScheme name="powerpoint-template-24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owerpoint-template-24 1">
        <a:dk1>
          <a:srgbClr val="4D4D4D"/>
        </a:dk1>
        <a:lt1>
          <a:srgbClr val="FFFFFF"/>
        </a:lt1>
        <a:dk2>
          <a:srgbClr val="4D4D4D"/>
        </a:dk2>
        <a:lt2>
          <a:srgbClr val="CC0000"/>
        </a:lt2>
        <a:accent1>
          <a:srgbClr val="FF9933"/>
        </a:accent1>
        <a:accent2>
          <a:srgbClr val="009900"/>
        </a:accent2>
        <a:accent3>
          <a:srgbClr val="FFFFFF"/>
        </a:accent3>
        <a:accent4>
          <a:srgbClr val="404040"/>
        </a:accent4>
        <a:accent5>
          <a:srgbClr val="FFCAAD"/>
        </a:accent5>
        <a:accent6>
          <a:srgbClr val="008A00"/>
        </a:accent6>
        <a:hlink>
          <a:srgbClr val="3366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2">
        <a:dk1>
          <a:srgbClr val="4D4D4D"/>
        </a:dk1>
        <a:lt1>
          <a:srgbClr val="FFFFFF"/>
        </a:lt1>
        <a:dk2>
          <a:srgbClr val="4D4D4D"/>
        </a:dk2>
        <a:lt2>
          <a:srgbClr val="E84A25"/>
        </a:lt2>
        <a:accent1>
          <a:srgbClr val="ED6A24"/>
        </a:accent1>
        <a:accent2>
          <a:srgbClr val="F99E1C"/>
        </a:accent2>
        <a:accent3>
          <a:srgbClr val="FFFFFF"/>
        </a:accent3>
        <a:accent4>
          <a:srgbClr val="404040"/>
        </a:accent4>
        <a:accent5>
          <a:srgbClr val="F4B9AC"/>
        </a:accent5>
        <a:accent6>
          <a:srgbClr val="E28F18"/>
        </a:accent6>
        <a:hlink>
          <a:srgbClr val="F1B545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3">
        <a:dk1>
          <a:srgbClr val="4D4D4D"/>
        </a:dk1>
        <a:lt1>
          <a:srgbClr val="FFFFFF"/>
        </a:lt1>
        <a:dk2>
          <a:srgbClr val="4D4D4D"/>
        </a:dk2>
        <a:lt2>
          <a:srgbClr val="B92D14"/>
        </a:lt2>
        <a:accent1>
          <a:srgbClr val="D34E13"/>
        </a:accent1>
        <a:accent2>
          <a:srgbClr val="DC9009"/>
        </a:accent2>
        <a:accent3>
          <a:srgbClr val="FFFFFF"/>
        </a:accent3>
        <a:accent4>
          <a:srgbClr val="404040"/>
        </a:accent4>
        <a:accent5>
          <a:srgbClr val="E6B2AA"/>
        </a:accent5>
        <a:accent6>
          <a:srgbClr val="C78207"/>
        </a:accent6>
        <a:hlink>
          <a:srgbClr val="EEC63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4">
        <a:dk1>
          <a:srgbClr val="4D4D4D"/>
        </a:dk1>
        <a:lt1>
          <a:srgbClr val="FFFFFF"/>
        </a:lt1>
        <a:dk2>
          <a:srgbClr val="4D4D4D"/>
        </a:dk2>
        <a:lt2>
          <a:srgbClr val="AE6310"/>
        </a:lt2>
        <a:accent1>
          <a:srgbClr val="E79613"/>
        </a:accent1>
        <a:accent2>
          <a:srgbClr val="E1720D"/>
        </a:accent2>
        <a:accent3>
          <a:srgbClr val="FFFFFF"/>
        </a:accent3>
        <a:accent4>
          <a:srgbClr val="404040"/>
        </a:accent4>
        <a:accent5>
          <a:srgbClr val="F1C9AA"/>
        </a:accent5>
        <a:accent6>
          <a:srgbClr val="CC670B"/>
        </a:accent6>
        <a:hlink>
          <a:srgbClr val="C6470A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5">
        <a:dk1>
          <a:srgbClr val="4D4D4D"/>
        </a:dk1>
        <a:lt1>
          <a:srgbClr val="FFFFFF"/>
        </a:lt1>
        <a:dk2>
          <a:srgbClr val="4D4D4D"/>
        </a:dk2>
        <a:lt2>
          <a:srgbClr val="C75F06"/>
        </a:lt2>
        <a:accent1>
          <a:srgbClr val="E07D06"/>
        </a:accent1>
        <a:accent2>
          <a:srgbClr val="F2A016"/>
        </a:accent2>
        <a:accent3>
          <a:srgbClr val="FFFFFF"/>
        </a:accent3>
        <a:accent4>
          <a:srgbClr val="404040"/>
        </a:accent4>
        <a:accent5>
          <a:srgbClr val="EDBFAA"/>
        </a:accent5>
        <a:accent6>
          <a:srgbClr val="DB9113"/>
        </a:accent6>
        <a:hlink>
          <a:srgbClr val="F7C91C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6">
        <a:dk1>
          <a:srgbClr val="4D4D4D"/>
        </a:dk1>
        <a:lt1>
          <a:srgbClr val="FFFFFF"/>
        </a:lt1>
        <a:dk2>
          <a:srgbClr val="4D4D4D"/>
        </a:dk2>
        <a:lt2>
          <a:srgbClr val="CD5B12"/>
        </a:lt2>
        <a:accent1>
          <a:srgbClr val="E6721D"/>
        </a:accent1>
        <a:accent2>
          <a:srgbClr val="F09125"/>
        </a:accent2>
        <a:accent3>
          <a:srgbClr val="FFFFFF"/>
        </a:accent3>
        <a:accent4>
          <a:srgbClr val="404040"/>
        </a:accent4>
        <a:accent5>
          <a:srgbClr val="F0BCAB"/>
        </a:accent5>
        <a:accent6>
          <a:srgbClr val="D98320"/>
        </a:accent6>
        <a:hlink>
          <a:srgbClr val="F0973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7">
        <a:dk1>
          <a:srgbClr val="4D4D4D"/>
        </a:dk1>
        <a:lt1>
          <a:srgbClr val="FFFFFF"/>
        </a:lt1>
        <a:dk2>
          <a:srgbClr val="4D4D4D"/>
        </a:dk2>
        <a:lt2>
          <a:srgbClr val="BB5206"/>
        </a:lt2>
        <a:accent1>
          <a:srgbClr val="622C0A"/>
        </a:accent1>
        <a:accent2>
          <a:srgbClr val="E58218"/>
        </a:accent2>
        <a:accent3>
          <a:srgbClr val="FFFFFF"/>
        </a:accent3>
        <a:accent4>
          <a:srgbClr val="404040"/>
        </a:accent4>
        <a:accent5>
          <a:srgbClr val="B7ACAA"/>
        </a:accent5>
        <a:accent6>
          <a:srgbClr val="CF7515"/>
        </a:accent6>
        <a:hlink>
          <a:srgbClr val="8B3504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8">
        <a:dk1>
          <a:srgbClr val="4D4D4D"/>
        </a:dk1>
        <a:lt1>
          <a:srgbClr val="FFFFFF"/>
        </a:lt1>
        <a:dk2>
          <a:srgbClr val="4D4D4D"/>
        </a:dk2>
        <a:lt2>
          <a:srgbClr val="6C362C"/>
        </a:lt2>
        <a:accent1>
          <a:srgbClr val="CA7920"/>
        </a:accent1>
        <a:accent2>
          <a:srgbClr val="E4980F"/>
        </a:accent2>
        <a:accent3>
          <a:srgbClr val="FFFFFF"/>
        </a:accent3>
        <a:accent4>
          <a:srgbClr val="404040"/>
        </a:accent4>
        <a:accent5>
          <a:srgbClr val="E1BEAB"/>
        </a:accent5>
        <a:accent6>
          <a:srgbClr val="CF890C"/>
        </a:accent6>
        <a:hlink>
          <a:srgbClr val="F1AD04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9">
        <a:dk1>
          <a:srgbClr val="4D4D4D"/>
        </a:dk1>
        <a:lt1>
          <a:srgbClr val="FFFFFF"/>
        </a:lt1>
        <a:dk2>
          <a:srgbClr val="4D4D4D"/>
        </a:dk2>
        <a:lt2>
          <a:srgbClr val="C28E32"/>
        </a:lt2>
        <a:accent1>
          <a:srgbClr val="D89306"/>
        </a:accent1>
        <a:accent2>
          <a:srgbClr val="E19E06"/>
        </a:accent2>
        <a:accent3>
          <a:srgbClr val="FFFFFF"/>
        </a:accent3>
        <a:accent4>
          <a:srgbClr val="404040"/>
        </a:accent4>
        <a:accent5>
          <a:srgbClr val="E9C8AA"/>
        </a:accent5>
        <a:accent6>
          <a:srgbClr val="CC8F05"/>
        </a:accent6>
        <a:hlink>
          <a:srgbClr val="EFB206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0">
        <a:dk1>
          <a:srgbClr val="4D4D4D"/>
        </a:dk1>
        <a:lt1>
          <a:srgbClr val="FFFFFF"/>
        </a:lt1>
        <a:dk2>
          <a:srgbClr val="4D4D4D"/>
        </a:dk2>
        <a:lt2>
          <a:srgbClr val="00629E"/>
        </a:lt2>
        <a:accent1>
          <a:srgbClr val="0077C0"/>
        </a:accent1>
        <a:accent2>
          <a:srgbClr val="E4980F"/>
        </a:accent2>
        <a:accent3>
          <a:srgbClr val="FFFFFF"/>
        </a:accent3>
        <a:accent4>
          <a:srgbClr val="404040"/>
        </a:accent4>
        <a:accent5>
          <a:srgbClr val="AABDDC"/>
        </a:accent5>
        <a:accent6>
          <a:srgbClr val="CF890C"/>
        </a:accent6>
        <a:hlink>
          <a:srgbClr val="F1AD04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1">
        <a:dk1>
          <a:srgbClr val="4D4D4D"/>
        </a:dk1>
        <a:lt1>
          <a:srgbClr val="FFFFFF"/>
        </a:lt1>
        <a:dk2>
          <a:srgbClr val="4D4D4D"/>
        </a:dk2>
        <a:lt2>
          <a:srgbClr val="00629E"/>
        </a:lt2>
        <a:accent1>
          <a:srgbClr val="0077C0"/>
        </a:accent1>
        <a:accent2>
          <a:srgbClr val="0082D2"/>
        </a:accent2>
        <a:accent3>
          <a:srgbClr val="FFFFFF"/>
        </a:accent3>
        <a:accent4>
          <a:srgbClr val="404040"/>
        </a:accent4>
        <a:accent5>
          <a:srgbClr val="AABDDC"/>
        </a:accent5>
        <a:accent6>
          <a:srgbClr val="0075BE"/>
        </a:accent6>
        <a:hlink>
          <a:srgbClr val="008CE2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</Template>
  <TotalTime>314</TotalTime>
  <Words>524</Words>
  <Application>Microsoft Office PowerPoint</Application>
  <PresentationFormat>Экран (4:3)</PresentationFormat>
  <Paragraphs>140</Paragraphs>
  <Slides>8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Microsoft Sans Serif</vt:lpstr>
      <vt:lpstr>Times New Roman</vt:lpstr>
      <vt:lpstr>Wingdings</vt:lpstr>
      <vt:lpstr>powerpoint</vt:lpstr>
      <vt:lpstr>О результатах рейтинга РИА-Новости</vt:lpstr>
      <vt:lpstr> Участие ДОУ г.Сургута в рейтинге «Лучшие ДОУ России – 2015»  </vt:lpstr>
      <vt:lpstr> ДОУ г.Сургута, вошедшие в топ 100 лучших ДОУ по России </vt:lpstr>
      <vt:lpstr>ДОУ г.Сургута, вошедшие в топ 100 лучших ДОУ по ХМАО-Югре</vt:lpstr>
      <vt:lpstr>Презентация PowerPoint</vt:lpstr>
      <vt:lpstr>Презентация PowerPoint</vt:lpstr>
      <vt:lpstr>4 уровня оценки деятельности ДОУ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1</cp:lastModifiedBy>
  <cp:revision>98</cp:revision>
  <dcterms:created xsi:type="dcterms:W3CDTF">2013-03-21T05:58:55Z</dcterms:created>
  <dcterms:modified xsi:type="dcterms:W3CDTF">2016-03-17T23:00:12Z</dcterms:modified>
</cp:coreProperties>
</file>